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sldIdLst>
    <p:sldId id="256" r:id="rId2"/>
    <p:sldId id="257" r:id="rId3"/>
    <p:sldId id="283" r:id="rId4"/>
    <p:sldId id="262" r:id="rId5"/>
    <p:sldId id="260" r:id="rId6"/>
    <p:sldId id="264" r:id="rId7"/>
    <p:sldId id="284" r:id="rId8"/>
    <p:sldId id="290" r:id="rId9"/>
    <p:sldId id="258" r:id="rId10"/>
    <p:sldId id="289" r:id="rId11"/>
    <p:sldId id="275" r:id="rId12"/>
    <p:sldId id="271" r:id="rId13"/>
    <p:sldId id="291" r:id="rId14"/>
    <p:sldId id="292" r:id="rId15"/>
    <p:sldId id="293" r:id="rId16"/>
    <p:sldId id="259" r:id="rId17"/>
    <p:sldId id="272" r:id="rId18"/>
    <p:sldId id="278" r:id="rId19"/>
    <p:sldId id="263" r:id="rId20"/>
    <p:sldId id="265" r:id="rId21"/>
    <p:sldId id="266" r:id="rId22"/>
    <p:sldId id="276" r:id="rId23"/>
    <p:sldId id="267" r:id="rId24"/>
    <p:sldId id="269" r:id="rId25"/>
    <p:sldId id="270" r:id="rId26"/>
    <p:sldId id="273" r:id="rId27"/>
    <p:sldId id="285" r:id="rId28"/>
    <p:sldId id="274" r:id="rId29"/>
    <p:sldId id="281" r:id="rId30"/>
    <p:sldId id="294" r:id="rId31"/>
    <p:sldId id="288" r:id="rId32"/>
    <p:sldId id="295" r:id="rId33"/>
    <p:sldId id="296" r:id="rId34"/>
    <p:sldId id="303" r:id="rId35"/>
    <p:sldId id="304" r:id="rId36"/>
    <p:sldId id="297" r:id="rId37"/>
    <p:sldId id="298" r:id="rId38"/>
    <p:sldId id="299" r:id="rId39"/>
    <p:sldId id="301" r:id="rId40"/>
    <p:sldId id="300" r:id="rId41"/>
    <p:sldId id="302" r:id="rId42"/>
    <p:sldId id="307" r:id="rId43"/>
    <p:sldId id="306" r:id="rId44"/>
    <p:sldId id="308" r:id="rId45"/>
    <p:sldId id="310" r:id="rId46"/>
    <p:sldId id="309" r:id="rId47"/>
    <p:sldId id="287" r:id="rId48"/>
    <p:sldId id="28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102" d="100"/>
          <a:sy n="102" d="100"/>
        </p:scale>
        <p:origin x="138" y="282"/>
      </p:cViewPr>
      <p:guideLst>
        <p:guide orient="horz" pos="2160"/>
        <p:guide pos="3840"/>
      </p:guideLst>
    </p:cSldViewPr>
  </p:slideViewPr>
  <p:notesTextViewPr>
    <p:cViewPr>
      <p:scale>
        <a:sx n="1" d="1"/>
        <a:sy n="1" d="1"/>
      </p:scale>
      <p:origin x="0" y="0"/>
    </p:cViewPr>
  </p:notesTextViewPr>
  <p:sorterViewPr>
    <p:cViewPr>
      <p:scale>
        <a:sx n="66" d="100"/>
        <a:sy n="66" d="100"/>
      </p:scale>
      <p:origin x="0" y="9996"/>
    </p:cViewPr>
  </p:sorterViewPr>
  <p:notesViewPr>
    <p:cSldViewPr snapToGrid="0">
      <p:cViewPr varScale="1">
        <p:scale>
          <a:sx n="56" d="100"/>
          <a:sy n="56" d="100"/>
        </p:scale>
        <p:origin x="-28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F8897B-B5BC-425E-A485-80067AC08FCA}" type="datetimeFigureOut">
              <a:rPr lang="en-US" smtClean="0"/>
              <a:pPr/>
              <a:t>7/21/2022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3D00B5-A845-4A20-8FD6-73143F371431}" type="slidenum">
              <a:rPr lang="en-US" smtClean="0"/>
              <a:pPr/>
              <a:t>‹#›</a:t>
            </a:fld>
            <a:endParaRPr lang="en-US" dirty="0"/>
          </a:p>
        </p:txBody>
      </p:sp>
    </p:spTree>
    <p:extLst>
      <p:ext uri="{BB962C8B-B14F-4D97-AF65-F5344CB8AC3E}">
        <p14:creationId xmlns:p14="http://schemas.microsoft.com/office/powerpoint/2010/main" val="313776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83D00B5-A845-4A20-8FD6-73143F371431}" type="slidenum">
              <a:rPr lang="en-US" smtClean="0"/>
              <a:pPr/>
              <a:t>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08196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D00B5-A845-4A20-8FD6-73143F371431}" type="slidenum">
              <a:rPr lang="en-US" smtClean="0"/>
              <a:pPr/>
              <a:t>32</a:t>
            </a:fld>
            <a:endParaRPr lang="en-US" dirty="0"/>
          </a:p>
        </p:txBody>
      </p:sp>
    </p:spTree>
    <p:extLst>
      <p:ext uri="{BB962C8B-B14F-4D97-AF65-F5344CB8AC3E}">
        <p14:creationId xmlns:p14="http://schemas.microsoft.com/office/powerpoint/2010/main" val="1455500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7/21/2022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pawsgeek.com/why-does-my-english-bulldog-attack-me-plus-7-signs-to-kno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gov.delaware.gov/pmc/"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www.state.gov/j/tip/id/help/index.htm" TargetMode="External"/><Relationship Id="rId3" Type="http://schemas.openxmlformats.org/officeDocument/2006/relationships/hyperlink" Target="http://sharedhope.org/" TargetMode="External"/><Relationship Id="rId7" Type="http://schemas.openxmlformats.org/officeDocument/2006/relationships/hyperlink" Target="http://www.htcourts.org/wp-content/uploads/HT_Victims_asCriminalDefendants_v01.pdf?InformationCard=HT-Victims-as-Criminal-Defendants" TargetMode="External"/><Relationship Id="rId2" Type="http://schemas.openxmlformats.org/officeDocument/2006/relationships/hyperlink" Target="http://www.polarisproject.org/" TargetMode="External"/><Relationship Id="rId1" Type="http://schemas.openxmlformats.org/officeDocument/2006/relationships/slideLayout" Target="../slideLayouts/slideLayout2.xml"/><Relationship Id="rId6" Type="http://schemas.openxmlformats.org/officeDocument/2006/relationships/hyperlink" Target="http://www.bja.gov/" TargetMode="External"/><Relationship Id="rId5" Type="http://schemas.openxmlformats.org/officeDocument/2006/relationships/hyperlink" Target="http://www.ovcttac.gov/" TargetMode="External"/><Relationship Id="rId4" Type="http://schemas.openxmlformats.org/officeDocument/2006/relationships/hyperlink" Target="http://www.nij.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1672828"/>
            <a:ext cx="6815669" cy="1830536"/>
          </a:xfrm>
        </p:spPr>
        <p:txBody>
          <a:bodyPr/>
          <a:lstStyle/>
          <a:p>
            <a:r>
              <a:rPr lang="en-US" sz="3200" dirty="0"/>
              <a:t>Human Trafficking: Defining the Problems/Debunking the Myths</a:t>
            </a:r>
          </a:p>
        </p:txBody>
      </p:sp>
      <p:sp>
        <p:nvSpPr>
          <p:cNvPr id="3" name="Subtitle 2"/>
          <p:cNvSpPr>
            <a:spLocks noGrp="1"/>
          </p:cNvSpPr>
          <p:nvPr>
            <p:ph type="subTitle" idx="1"/>
          </p:nvPr>
        </p:nvSpPr>
        <p:spPr>
          <a:xfrm>
            <a:off x="2692398" y="3541690"/>
            <a:ext cx="6815669" cy="1822299"/>
          </a:xfrm>
        </p:spPr>
        <p:txBody>
          <a:bodyPr>
            <a:normAutofit/>
          </a:bodyPr>
          <a:lstStyle/>
          <a:p>
            <a:endParaRPr lang="en-US" dirty="0"/>
          </a:p>
          <a:p>
            <a:r>
              <a:rPr lang="en-US" dirty="0"/>
              <a:t>Abigail Layton, Esq.</a:t>
            </a:r>
          </a:p>
          <a:p>
            <a:r>
              <a:rPr lang="en-US" dirty="0"/>
              <a:t>Lisa </a:t>
            </a:r>
            <a:r>
              <a:rPr lang="en-US"/>
              <a:t>A. Minutola</a:t>
            </a:r>
            <a:r>
              <a:rPr lang="en-US" dirty="0"/>
              <a:t>, Esq.</a:t>
            </a:r>
          </a:p>
          <a:p>
            <a:r>
              <a:rPr lang="en-US" dirty="0"/>
              <a:t>Stephen T. Lawless, MD, MBA</a:t>
            </a:r>
          </a:p>
        </p:txBody>
      </p:sp>
    </p:spTree>
    <p:extLst>
      <p:ext uri="{BB962C8B-B14F-4D97-AF65-F5344CB8AC3E}">
        <p14:creationId xmlns:p14="http://schemas.microsoft.com/office/powerpoint/2010/main" val="314239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Trafficking a.k.a Forced Labor</a:t>
            </a:r>
          </a:p>
        </p:txBody>
      </p:sp>
      <p:sp>
        <p:nvSpPr>
          <p:cNvPr id="3" name="Content Placeholder 2"/>
          <p:cNvSpPr>
            <a:spLocks noGrp="1"/>
          </p:cNvSpPr>
          <p:nvPr>
            <p:ph idx="1"/>
          </p:nvPr>
        </p:nvSpPr>
        <p:spPr>
          <a:xfrm>
            <a:off x="1295402" y="2488019"/>
            <a:ext cx="9601194" cy="3387849"/>
          </a:xfrm>
        </p:spPr>
        <p:txBody>
          <a:bodyPr>
            <a:normAutofit fontScale="92500" lnSpcReduction="20000"/>
          </a:bodyPr>
          <a:lstStyle/>
          <a:p>
            <a:r>
              <a:rPr lang="en-US" dirty="0"/>
              <a:t>Coercion (Cont’d):</a:t>
            </a:r>
          </a:p>
          <a:p>
            <a:pPr lvl="1"/>
            <a:r>
              <a:rPr lang="en-US" dirty="0"/>
              <a:t>The abuse or threatened abuse of law or legal process;</a:t>
            </a:r>
          </a:p>
          <a:p>
            <a:pPr lvl="1"/>
            <a:r>
              <a:rPr lang="en-US" dirty="0"/>
              <a:t>Controlling or threatening to control an individual’s access to a controlled substance;</a:t>
            </a:r>
          </a:p>
          <a:p>
            <a:pPr lvl="1"/>
            <a:r>
              <a:rPr lang="en-US" dirty="0"/>
              <a:t>The destruction of, taking of, or the threat to destroy or take an individual’s identification document or other property;</a:t>
            </a:r>
          </a:p>
          <a:p>
            <a:pPr lvl="1"/>
            <a:r>
              <a:rPr lang="en-US" dirty="0"/>
              <a:t>Use of debt bondage	</a:t>
            </a:r>
          </a:p>
          <a:p>
            <a:pPr lvl="1"/>
            <a:r>
              <a:rPr lang="en-US" dirty="0"/>
              <a:t>Use of an individual’s physical, cognitive disability or mental impairment, where such impairment has substantial adverse effects on the individual’s cognitive or volitional functions</a:t>
            </a:r>
          </a:p>
          <a:p>
            <a:pPr lvl="1"/>
            <a:r>
              <a:rPr lang="en-US" dirty="0"/>
              <a:t>The commission of civil or criminal fraud.</a:t>
            </a:r>
          </a:p>
          <a:p>
            <a:pPr lvl="2"/>
            <a:endParaRPr lang="en-US" dirty="0"/>
          </a:p>
          <a:p>
            <a:endParaRPr lang="en-US" dirty="0"/>
          </a:p>
        </p:txBody>
      </p:sp>
    </p:spTree>
    <p:extLst>
      <p:ext uri="{BB962C8B-B14F-4D97-AF65-F5344CB8AC3E}">
        <p14:creationId xmlns:p14="http://schemas.microsoft.com/office/powerpoint/2010/main" val="303471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Labor Trafficking</a:t>
            </a:r>
          </a:p>
        </p:txBody>
      </p:sp>
      <p:sp>
        <p:nvSpPr>
          <p:cNvPr id="5" name="Content Placeholder 4"/>
          <p:cNvSpPr>
            <a:spLocks noGrp="1"/>
          </p:cNvSpPr>
          <p:nvPr>
            <p:ph sz="half" idx="1"/>
          </p:nvPr>
        </p:nvSpPr>
        <p:spPr>
          <a:xfrm>
            <a:off x="1298448" y="2560319"/>
            <a:ext cx="4718304" cy="3653193"/>
          </a:xfrm>
        </p:spPr>
        <p:txBody>
          <a:bodyPr>
            <a:normAutofit fontScale="92500"/>
          </a:bodyPr>
          <a:lstStyle/>
          <a:p>
            <a:r>
              <a:rPr lang="en-US" dirty="0"/>
              <a:t>Victims of human trafficking in domestic work commonly work 10 to 16 hours a day or more for little to no pay.</a:t>
            </a:r>
          </a:p>
          <a:p>
            <a:r>
              <a:rPr lang="en-US" dirty="0"/>
              <a:t>Victims of labor trafficking of domestic workers in the U.S. are most often foreign national women living in the home of their employer.</a:t>
            </a:r>
          </a:p>
        </p:txBody>
      </p:sp>
      <p:sp>
        <p:nvSpPr>
          <p:cNvPr id="6" name="Content Placeholder 5"/>
          <p:cNvSpPr>
            <a:spLocks noGrp="1"/>
          </p:cNvSpPr>
          <p:nvPr>
            <p:ph sz="half" idx="2"/>
          </p:nvPr>
        </p:nvSpPr>
        <p:spPr>
          <a:xfrm>
            <a:off x="6181343" y="2560319"/>
            <a:ext cx="5228061" cy="3763363"/>
          </a:xfrm>
        </p:spPr>
        <p:txBody>
          <a:bodyPr>
            <a:normAutofit fontScale="92500"/>
          </a:bodyPr>
          <a:lstStyle/>
          <a:p>
            <a:r>
              <a:rPr lang="en-US" dirty="0"/>
              <a:t>Businesses using trafficking victims in the workforce increase the health and safety risks to consumers because most coerced laborers are not protected by state or federal work place requirements. They are often not able or encouraged to obtain needed training, certificates, licenses or registrations and thus are not subject to proper regulation designed to protect consumers regarding health and safety risks. </a:t>
            </a:r>
          </a:p>
        </p:txBody>
      </p:sp>
    </p:spTree>
    <p:extLst>
      <p:ext uri="{BB962C8B-B14F-4D97-AF65-F5344CB8AC3E}">
        <p14:creationId xmlns:p14="http://schemas.microsoft.com/office/powerpoint/2010/main" val="6755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Labor Camps and Sweatshops</a:t>
            </a:r>
          </a:p>
        </p:txBody>
      </p:sp>
      <p:sp>
        <p:nvSpPr>
          <p:cNvPr id="3" name="Content Placeholder 2"/>
          <p:cNvSpPr>
            <a:spLocks noGrp="1"/>
          </p:cNvSpPr>
          <p:nvPr>
            <p:ph idx="1"/>
          </p:nvPr>
        </p:nvSpPr>
        <p:spPr/>
        <p:txBody>
          <a:bodyPr>
            <a:normAutofit fontScale="92500" lnSpcReduction="10000"/>
          </a:bodyPr>
          <a:lstStyle/>
          <a:p>
            <a:r>
              <a:rPr lang="en-US" dirty="0"/>
              <a:t>Security onsite to keep victims confined to the premises</a:t>
            </a:r>
          </a:p>
          <a:p>
            <a:pPr lvl="1"/>
            <a:r>
              <a:rPr lang="en-US" dirty="0"/>
              <a:t>Barbed wire</a:t>
            </a:r>
          </a:p>
          <a:p>
            <a:pPr lvl="1"/>
            <a:r>
              <a:rPr lang="en-US" dirty="0"/>
              <a:t>Bars on the windows, blacked out windows</a:t>
            </a:r>
          </a:p>
          <a:p>
            <a:pPr lvl="1"/>
            <a:r>
              <a:rPr lang="en-US" dirty="0"/>
              <a:t>Security cameras</a:t>
            </a:r>
          </a:p>
          <a:p>
            <a:pPr lvl="1"/>
            <a:r>
              <a:rPr lang="en-US" dirty="0"/>
              <a:t>High walls</a:t>
            </a:r>
          </a:p>
          <a:p>
            <a:pPr lvl="1"/>
            <a:r>
              <a:rPr lang="en-US" dirty="0"/>
              <a:t>Self-contained camps</a:t>
            </a:r>
          </a:p>
          <a:p>
            <a:pPr lvl="1"/>
            <a:r>
              <a:rPr lang="en-US" dirty="0"/>
              <a:t>Bouncers, guards, and/ or guard dogs to prevent escapes and visitors</a:t>
            </a:r>
            <a:r>
              <a:rPr lang="en-US" dirty="0">
                <a:hlinkClick r:id="rId2"/>
              </a:rPr>
              <a:t>.</a:t>
            </a:r>
            <a:endParaRPr lang="en-US" dirty="0"/>
          </a:p>
          <a:p>
            <a:pPr marL="285750" lvl="1"/>
            <a:r>
              <a:rPr lang="en-US" dirty="0"/>
              <a:t>They are only allowed to shop at the company store </a:t>
            </a:r>
          </a:p>
          <a:p>
            <a:pPr marL="285750" lvl="1"/>
            <a:endParaRPr lang="en-US" dirty="0"/>
          </a:p>
          <a:p>
            <a:pPr marL="0" indent="0">
              <a:buNone/>
            </a:pPr>
            <a:endParaRPr lang="en-US" dirty="0"/>
          </a:p>
        </p:txBody>
      </p:sp>
    </p:spTree>
    <p:extLst>
      <p:ext uri="{BB962C8B-B14F-4D97-AF65-F5344CB8AC3E}">
        <p14:creationId xmlns:p14="http://schemas.microsoft.com/office/powerpoint/2010/main" val="236974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Servitude </a:t>
            </a:r>
          </a:p>
        </p:txBody>
      </p:sp>
      <p:sp>
        <p:nvSpPr>
          <p:cNvPr id="3" name="Content Placeholder 2"/>
          <p:cNvSpPr>
            <a:spLocks noGrp="1"/>
          </p:cNvSpPr>
          <p:nvPr>
            <p:ph idx="1"/>
          </p:nvPr>
        </p:nvSpPr>
        <p:spPr/>
        <p:txBody>
          <a:bodyPr>
            <a:normAutofit/>
          </a:bodyPr>
          <a:lstStyle/>
          <a:p>
            <a:r>
              <a:rPr lang="en-US" dirty="0"/>
              <a:t>A person commits the offense of sexual servitude if the person knowingly:</a:t>
            </a:r>
          </a:p>
          <a:p>
            <a:pPr lvl="1"/>
            <a:r>
              <a:rPr lang="en-US" dirty="0"/>
              <a:t>Maintains or makes available a minor for the purpose of engaging the minor in commercial sexual activity</a:t>
            </a:r>
          </a:p>
          <a:p>
            <a:pPr lvl="1"/>
            <a:r>
              <a:rPr lang="en-US" dirty="0"/>
              <a:t>Uses coercion or deception to compel an adult to engage in commercial sexual activity.</a:t>
            </a:r>
          </a:p>
          <a:p>
            <a:pPr marL="0" indent="0">
              <a:buNone/>
            </a:pPr>
            <a:r>
              <a:rPr lang="en-US" sz="2000" dirty="0"/>
              <a:t>Commercial sexual activity:  </a:t>
            </a:r>
          </a:p>
          <a:p>
            <a:pPr marL="0" indent="0">
              <a:buNone/>
            </a:pPr>
            <a:r>
              <a:rPr lang="en-US" sz="2000" dirty="0"/>
              <a:t>	Any sexual activity for which anything of value is given, promised to, or 	received by 	another person.		</a:t>
            </a:r>
          </a:p>
          <a:p>
            <a:pPr lvl="1"/>
            <a:endParaRPr lang="en-US" dirty="0"/>
          </a:p>
          <a:p>
            <a:endParaRPr lang="en-US" dirty="0"/>
          </a:p>
        </p:txBody>
      </p:sp>
    </p:spTree>
    <p:extLst>
      <p:ext uri="{BB962C8B-B14F-4D97-AF65-F5344CB8AC3E}">
        <p14:creationId xmlns:p14="http://schemas.microsoft.com/office/powerpoint/2010/main" val="319678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Patronizing a Victim of Sexual Servitude</a:t>
            </a:r>
          </a:p>
        </p:txBody>
      </p:sp>
      <p:sp>
        <p:nvSpPr>
          <p:cNvPr id="3" name="Content Placeholder 2"/>
          <p:cNvSpPr>
            <a:spLocks noGrp="1"/>
          </p:cNvSpPr>
          <p:nvPr>
            <p:ph idx="1"/>
          </p:nvPr>
        </p:nvSpPr>
        <p:spPr/>
        <p:txBody>
          <a:bodyPr>
            <a:normAutofit/>
          </a:bodyPr>
          <a:lstStyle/>
          <a:p>
            <a:pPr marL="0" indent="0">
              <a:buNone/>
            </a:pPr>
            <a:r>
              <a:rPr lang="en-US" sz="2800" dirty="0"/>
              <a:t>If the person knowingly gives, agrees to give, or offers to give anything of value so that the person may engage in commercial sexual activity with another person and that person  knows that the other is a victim of sexual servitude.</a:t>
            </a:r>
          </a:p>
          <a:p>
            <a:pPr marL="0" indent="0">
              <a:buNone/>
            </a:pPr>
            <a:r>
              <a:rPr lang="en-US" sz="2000" dirty="0"/>
              <a:t>	Class D Felony unless the act involves a minor which elevates it to a Class C.		</a:t>
            </a:r>
          </a:p>
          <a:p>
            <a:pPr lvl="1"/>
            <a:endParaRPr lang="en-US" dirty="0"/>
          </a:p>
          <a:p>
            <a:endParaRPr lang="en-US" dirty="0"/>
          </a:p>
        </p:txBody>
      </p:sp>
    </p:spTree>
    <p:extLst>
      <p:ext uri="{BB962C8B-B14F-4D97-AF65-F5344CB8AC3E}">
        <p14:creationId xmlns:p14="http://schemas.microsoft.com/office/powerpoint/2010/main" val="71929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Aggravating Circumstances</a:t>
            </a:r>
          </a:p>
        </p:txBody>
      </p:sp>
      <p:sp>
        <p:nvSpPr>
          <p:cNvPr id="3" name="Content Placeholder 2"/>
          <p:cNvSpPr>
            <a:spLocks noGrp="1"/>
          </p:cNvSpPr>
          <p:nvPr>
            <p:ph idx="1"/>
          </p:nvPr>
        </p:nvSpPr>
        <p:spPr/>
        <p:txBody>
          <a:bodyPr>
            <a:normAutofit/>
          </a:bodyPr>
          <a:lstStyle/>
          <a:p>
            <a:pPr lvl="1"/>
            <a:r>
              <a:rPr lang="en-US" sz="2800" dirty="0"/>
              <a:t>The person recruited, enticed, or obtained the victim from a shelter designed to serve victims of human trafficking, victims of domestic violence, victims of sexual assault, runaway youth, foster children or the homeless; or</a:t>
            </a:r>
          </a:p>
          <a:p>
            <a:pPr lvl="1"/>
            <a:r>
              <a:rPr lang="en-US" sz="2800" dirty="0"/>
              <a:t>The person used or threatened the use of force against, abduction of, serious harm to or physical restraint of the victim.</a:t>
            </a:r>
          </a:p>
          <a:p>
            <a:endParaRPr lang="en-US" dirty="0"/>
          </a:p>
        </p:txBody>
      </p:sp>
    </p:spTree>
    <p:extLst>
      <p:ext uri="{BB962C8B-B14F-4D97-AF65-F5344CB8AC3E}">
        <p14:creationId xmlns:p14="http://schemas.microsoft.com/office/powerpoint/2010/main" val="93536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Servitude </a:t>
            </a:r>
          </a:p>
        </p:txBody>
      </p:sp>
      <p:sp>
        <p:nvSpPr>
          <p:cNvPr id="3" name="Content Placeholder 2"/>
          <p:cNvSpPr>
            <a:spLocks noGrp="1"/>
          </p:cNvSpPr>
          <p:nvPr>
            <p:ph idx="1"/>
          </p:nvPr>
        </p:nvSpPr>
        <p:spPr/>
        <p:txBody>
          <a:bodyPr>
            <a:normAutofit/>
          </a:bodyPr>
          <a:lstStyle/>
          <a:p>
            <a:r>
              <a:rPr lang="en-US" dirty="0"/>
              <a:t>Industries that could facilitate sex trafficking:</a:t>
            </a:r>
          </a:p>
          <a:p>
            <a:pPr lvl="2"/>
            <a:r>
              <a:rPr lang="en-US" dirty="0"/>
              <a:t>Massage parlors				</a:t>
            </a:r>
          </a:p>
          <a:p>
            <a:pPr lvl="2"/>
            <a:r>
              <a:rPr lang="en-US" dirty="0"/>
              <a:t>Escort services 					</a:t>
            </a:r>
          </a:p>
          <a:p>
            <a:pPr lvl="2"/>
            <a:r>
              <a:rPr lang="en-US" dirty="0"/>
              <a:t>Adult bookstores 				</a:t>
            </a:r>
          </a:p>
          <a:p>
            <a:pPr lvl="2"/>
            <a:r>
              <a:rPr lang="en-US" dirty="0"/>
              <a:t>Modeling studios				</a:t>
            </a:r>
          </a:p>
          <a:p>
            <a:pPr lvl="2"/>
            <a:r>
              <a:rPr lang="en-US" dirty="0"/>
              <a:t>Bars/ strip clubs			</a:t>
            </a:r>
          </a:p>
          <a:p>
            <a:pPr lvl="1"/>
            <a:endParaRPr lang="en-US" dirty="0"/>
          </a:p>
          <a:p>
            <a:endParaRPr lang="en-US" dirty="0"/>
          </a:p>
        </p:txBody>
      </p:sp>
    </p:spTree>
    <p:extLst>
      <p:ext uri="{BB962C8B-B14F-4D97-AF65-F5344CB8AC3E}">
        <p14:creationId xmlns:p14="http://schemas.microsoft.com/office/powerpoint/2010/main" val="226701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Brothels</a:t>
            </a:r>
          </a:p>
        </p:txBody>
      </p:sp>
      <p:sp>
        <p:nvSpPr>
          <p:cNvPr id="3" name="Content Placeholder 2"/>
          <p:cNvSpPr>
            <a:spLocks noGrp="1"/>
          </p:cNvSpPr>
          <p:nvPr>
            <p:ph idx="1"/>
          </p:nvPr>
        </p:nvSpPr>
        <p:spPr/>
        <p:txBody>
          <a:bodyPr/>
          <a:lstStyle/>
          <a:p>
            <a:r>
              <a:rPr lang="en-US" dirty="0"/>
              <a:t>Large amounts of cash and condoms </a:t>
            </a:r>
          </a:p>
          <a:p>
            <a:r>
              <a:rPr lang="en-US" dirty="0"/>
              <a:t>Customer logbooks- one for the house and one for the victims</a:t>
            </a:r>
          </a:p>
          <a:p>
            <a:r>
              <a:rPr lang="en-US" dirty="0"/>
              <a:t>Sparse rooms</a:t>
            </a:r>
          </a:p>
          <a:p>
            <a:r>
              <a:rPr lang="en-US" dirty="0"/>
              <a:t>Men come and go frequently</a:t>
            </a:r>
          </a:p>
          <a:p>
            <a:r>
              <a:rPr lang="en-US" dirty="0"/>
              <a:t>Used twin mattresses stacked up outside of the residence</a:t>
            </a:r>
          </a:p>
        </p:txBody>
      </p:sp>
    </p:spTree>
    <p:extLst>
      <p:ext uri="{BB962C8B-B14F-4D97-AF65-F5344CB8AC3E}">
        <p14:creationId xmlns:p14="http://schemas.microsoft.com/office/powerpoint/2010/main" val="1999965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Sexual Servitude</a:t>
            </a:r>
          </a:p>
        </p:txBody>
      </p:sp>
      <p:sp>
        <p:nvSpPr>
          <p:cNvPr id="3" name="Content Placeholder 2"/>
          <p:cNvSpPr>
            <a:spLocks noGrp="1"/>
          </p:cNvSpPr>
          <p:nvPr>
            <p:ph idx="1"/>
          </p:nvPr>
        </p:nvSpPr>
        <p:spPr/>
        <p:txBody>
          <a:bodyPr>
            <a:normAutofit fontScale="85000" lnSpcReduction="20000"/>
          </a:bodyPr>
          <a:lstStyle/>
          <a:p>
            <a:r>
              <a:rPr lang="en-US" dirty="0"/>
              <a:t>Malnutrition, dehydration or poor personal hygiene</a:t>
            </a:r>
          </a:p>
          <a:p>
            <a:r>
              <a:rPr lang="en-US" dirty="0"/>
              <a:t>Sexually transmitted diseases</a:t>
            </a:r>
          </a:p>
          <a:p>
            <a:r>
              <a:rPr lang="en-US" dirty="0"/>
              <a:t>Signs of rape or sexual abuse</a:t>
            </a:r>
          </a:p>
          <a:p>
            <a:r>
              <a:rPr lang="en-US" dirty="0"/>
              <a:t>Bruising, broken bones, or other signs of untreated medical problems</a:t>
            </a:r>
          </a:p>
          <a:p>
            <a:r>
              <a:rPr lang="en-US" dirty="0"/>
              <a:t>Critical illnesses including diabetes, cancer or heart disease; and Post-traumatic stress or psychological disorders</a:t>
            </a:r>
          </a:p>
          <a:p>
            <a:r>
              <a:rPr lang="en-US" dirty="0"/>
              <a:t>A chaperone or translator at all medical appointments- this could be the trafficker acting as a “friend”</a:t>
            </a:r>
          </a:p>
          <a:p>
            <a:r>
              <a:rPr lang="en-US" dirty="0"/>
              <a:t>Tattoos or branding</a:t>
            </a:r>
          </a:p>
        </p:txBody>
      </p:sp>
      <p:pic>
        <p:nvPicPr>
          <p:cNvPr id="1025" name="Picture 1" descr="Check-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eck-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heck-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ck-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08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Trafficked Person</a:t>
            </a:r>
          </a:p>
        </p:txBody>
      </p:sp>
      <p:sp>
        <p:nvSpPr>
          <p:cNvPr id="3" name="Content Placeholder 2"/>
          <p:cNvSpPr>
            <a:spLocks noGrp="1"/>
          </p:cNvSpPr>
          <p:nvPr>
            <p:ph idx="1"/>
          </p:nvPr>
        </p:nvSpPr>
        <p:spPr/>
        <p:txBody>
          <a:bodyPr>
            <a:normAutofit fontScale="92500"/>
          </a:bodyPr>
          <a:lstStyle/>
          <a:p>
            <a:r>
              <a:rPr lang="en-US" dirty="0"/>
              <a:t>Who is a victim?</a:t>
            </a:r>
          </a:p>
          <a:p>
            <a:pPr lvl="1"/>
            <a:r>
              <a:rPr lang="en-US" dirty="0"/>
              <a:t>A victim can be any person, regardless of their citizenship status, country of origin, or sex.</a:t>
            </a:r>
          </a:p>
          <a:p>
            <a:pPr lvl="1"/>
            <a:r>
              <a:rPr lang="en-US" dirty="0"/>
              <a:t>Certain populations are especially vulnerable:  undocumented immigrants; runaway and homeless youth; victims of trauma and abuse; refugees and individuals fleeing conflict; and oppressed, marginalized, and/or impoverished groups and individuals.</a:t>
            </a:r>
          </a:p>
          <a:p>
            <a:pPr lvl="1"/>
            <a:r>
              <a:rPr lang="en-US" dirty="0"/>
              <a:t>Runaways and at-risk youth are targeted by pimps and traffickers for exploitation in the commercial sex industry or different labor or services industries. Pimps and sex traffickers are skilled at manipulating child victims and maintaining control through a combination of deception, lies, feigned affection, threats, and violence.</a:t>
            </a:r>
          </a:p>
          <a:p>
            <a:pPr lvl="1"/>
            <a:endParaRPr lang="en-US" dirty="0"/>
          </a:p>
        </p:txBody>
      </p:sp>
    </p:spTree>
    <p:extLst>
      <p:ext uri="{BB962C8B-B14F-4D97-AF65-F5344CB8AC3E}">
        <p14:creationId xmlns:p14="http://schemas.microsoft.com/office/powerpoint/2010/main" val="224476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Human Trafficking?</a:t>
            </a:r>
          </a:p>
        </p:txBody>
      </p:sp>
      <p:sp>
        <p:nvSpPr>
          <p:cNvPr id="3" name="Content Placeholder 2"/>
          <p:cNvSpPr>
            <a:spLocks noGrp="1"/>
          </p:cNvSpPr>
          <p:nvPr>
            <p:ph idx="1"/>
          </p:nvPr>
        </p:nvSpPr>
        <p:spPr/>
        <p:txBody>
          <a:bodyPr>
            <a:normAutofit/>
          </a:bodyPr>
          <a:lstStyle/>
          <a:p>
            <a:r>
              <a:rPr lang="en-US" dirty="0"/>
              <a:t>The use of coercion or deception of force for the purpose of placing men, women, or children in slavery or slavery-like conditions.</a:t>
            </a:r>
          </a:p>
          <a:p>
            <a:r>
              <a:rPr lang="en-US" dirty="0"/>
              <a:t>Human Trafficking is modern-day slavery.</a:t>
            </a:r>
          </a:p>
          <a:p>
            <a:r>
              <a:rPr lang="en-US" dirty="0"/>
              <a:t>Involves the exploitation of persons for commercial sex or forced labor, plus the inability to extricate oneself from that situation.</a:t>
            </a:r>
          </a:p>
        </p:txBody>
      </p:sp>
    </p:spTree>
    <p:extLst>
      <p:ext uri="{BB962C8B-B14F-4D97-AF65-F5344CB8AC3E}">
        <p14:creationId xmlns:p14="http://schemas.microsoft.com/office/powerpoint/2010/main" val="199724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“Invisible” Victim</a:t>
            </a:r>
          </a:p>
        </p:txBody>
      </p:sp>
      <p:sp>
        <p:nvSpPr>
          <p:cNvPr id="5" name="Content Placeholder 4"/>
          <p:cNvSpPr>
            <a:spLocks noGrp="1"/>
          </p:cNvSpPr>
          <p:nvPr>
            <p:ph idx="1"/>
          </p:nvPr>
        </p:nvSpPr>
        <p:spPr/>
        <p:txBody>
          <a:bodyPr>
            <a:normAutofit fontScale="92500"/>
          </a:bodyPr>
          <a:lstStyle/>
          <a:p>
            <a:r>
              <a:rPr lang="en-US" dirty="0"/>
              <a:t>Many are illegal and fear the U.S. authorities</a:t>
            </a:r>
          </a:p>
          <a:p>
            <a:r>
              <a:rPr lang="en-US" dirty="0"/>
              <a:t>Victims may be physically isolated or guarded; others are help through psychological coercion</a:t>
            </a:r>
          </a:p>
          <a:p>
            <a:r>
              <a:rPr lang="en-US" dirty="0"/>
              <a:t>Many victims do not speak English</a:t>
            </a:r>
          </a:p>
          <a:p>
            <a:r>
              <a:rPr lang="en-US" dirty="0"/>
              <a:t>Many have no idea where they are in the U.S. and face tremendous cultural barriers</a:t>
            </a:r>
          </a:p>
          <a:p>
            <a:r>
              <a:rPr lang="en-US" dirty="0"/>
              <a:t>Many do not realize that they are victims or that they have rights under U.S. laws</a:t>
            </a:r>
          </a:p>
        </p:txBody>
      </p:sp>
    </p:spTree>
    <p:extLst>
      <p:ext uri="{BB962C8B-B14F-4D97-AF65-F5344CB8AC3E}">
        <p14:creationId xmlns:p14="http://schemas.microsoft.com/office/powerpoint/2010/main" val="821676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Victim Vulnerabilities</a:t>
            </a:r>
          </a:p>
        </p:txBody>
      </p:sp>
      <p:sp>
        <p:nvSpPr>
          <p:cNvPr id="5" name="Text Placeholder 4"/>
          <p:cNvSpPr>
            <a:spLocks noGrp="1"/>
          </p:cNvSpPr>
          <p:nvPr>
            <p:ph type="body" idx="1"/>
          </p:nvPr>
        </p:nvSpPr>
        <p:spPr>
          <a:xfrm>
            <a:off x="1295400" y="2370402"/>
            <a:ext cx="4718304" cy="576262"/>
          </a:xfrm>
        </p:spPr>
        <p:txBody>
          <a:bodyPr/>
          <a:lstStyle/>
          <a:p>
            <a:r>
              <a:rPr lang="en-US" dirty="0"/>
              <a:t>Why don’t they just escape?</a:t>
            </a:r>
          </a:p>
        </p:txBody>
      </p:sp>
      <p:sp>
        <p:nvSpPr>
          <p:cNvPr id="6" name="Content Placeholder 5"/>
          <p:cNvSpPr>
            <a:spLocks noGrp="1"/>
          </p:cNvSpPr>
          <p:nvPr>
            <p:ph sz="half" idx="2"/>
          </p:nvPr>
        </p:nvSpPr>
        <p:spPr>
          <a:xfrm>
            <a:off x="727113" y="2946664"/>
            <a:ext cx="5286591" cy="3108147"/>
          </a:xfrm>
        </p:spPr>
        <p:txBody>
          <a:bodyPr>
            <a:normAutofit fontScale="77500" lnSpcReduction="20000"/>
          </a:bodyPr>
          <a:lstStyle/>
          <a:p>
            <a:pPr lvl="1"/>
            <a:r>
              <a:rPr lang="en-US" sz="2100" dirty="0"/>
              <a:t>The traffickers have a strong psychological and physiological hold on them.</a:t>
            </a:r>
          </a:p>
          <a:p>
            <a:pPr lvl="1"/>
            <a:r>
              <a:rPr lang="en-US" sz="2100" dirty="0"/>
              <a:t>Fear of deportation.</a:t>
            </a:r>
          </a:p>
          <a:p>
            <a:pPr lvl="1"/>
            <a:r>
              <a:rPr lang="en-US" sz="2100" dirty="0"/>
              <a:t>Dangers of leaving without money or a place to go; they do not have a way to support themselves and their children if they have any.</a:t>
            </a:r>
          </a:p>
          <a:p>
            <a:pPr lvl="1"/>
            <a:r>
              <a:rPr lang="en-US" sz="2100" dirty="0"/>
              <a:t>Fear for the safety of their families in their home countries.</a:t>
            </a:r>
          </a:p>
          <a:p>
            <a:pPr lvl="1"/>
            <a:r>
              <a:rPr lang="en-US" sz="2100" dirty="0"/>
              <a:t>Human Trafficking reaches every culture and demographic.  Regardless of that, all victims are vulnerable in some way, and the trafficker will exploit those vulnerabilities.</a:t>
            </a:r>
          </a:p>
          <a:p>
            <a:endParaRPr lang="en-US" dirty="0"/>
          </a:p>
        </p:txBody>
      </p:sp>
      <p:sp>
        <p:nvSpPr>
          <p:cNvPr id="7" name="Text Placeholder 6"/>
          <p:cNvSpPr>
            <a:spLocks noGrp="1"/>
          </p:cNvSpPr>
          <p:nvPr>
            <p:ph type="body" sz="quarter" idx="3"/>
          </p:nvPr>
        </p:nvSpPr>
        <p:spPr>
          <a:xfrm>
            <a:off x="6178294" y="2370402"/>
            <a:ext cx="4718304" cy="576262"/>
          </a:xfrm>
        </p:spPr>
        <p:txBody>
          <a:bodyPr/>
          <a:lstStyle/>
          <a:p>
            <a:r>
              <a:rPr lang="en-US" dirty="0"/>
              <a:t>Means to control the victims…</a:t>
            </a:r>
          </a:p>
        </p:txBody>
      </p:sp>
      <p:sp>
        <p:nvSpPr>
          <p:cNvPr id="8" name="Content Placeholder 7"/>
          <p:cNvSpPr>
            <a:spLocks noGrp="1"/>
          </p:cNvSpPr>
          <p:nvPr>
            <p:ph sz="quarter" idx="4"/>
          </p:nvPr>
        </p:nvSpPr>
        <p:spPr>
          <a:xfrm>
            <a:off x="6180669" y="2946665"/>
            <a:ext cx="5409075" cy="2457358"/>
          </a:xfrm>
        </p:spPr>
        <p:txBody>
          <a:bodyPr>
            <a:normAutofit lnSpcReduction="10000"/>
          </a:bodyPr>
          <a:lstStyle/>
          <a:p>
            <a:r>
              <a:rPr lang="en-US" sz="1700" dirty="0"/>
              <a:t>Beatings, burnings, rapes and starvation are used as punishment</a:t>
            </a:r>
          </a:p>
          <a:p>
            <a:r>
              <a:rPr lang="en-US" sz="1700" dirty="0"/>
              <a:t>Isolation as a punishment</a:t>
            </a:r>
          </a:p>
          <a:p>
            <a:r>
              <a:rPr lang="en-US" sz="1700" dirty="0"/>
              <a:t>Drug or alcohol dependency</a:t>
            </a:r>
          </a:p>
          <a:p>
            <a:r>
              <a:rPr lang="en-US" sz="1700" dirty="0"/>
              <a:t>Document withholding</a:t>
            </a:r>
          </a:p>
          <a:p>
            <a:r>
              <a:rPr lang="en-US" sz="1700" dirty="0"/>
              <a:t>Debt bondage</a:t>
            </a:r>
          </a:p>
          <a:p>
            <a:r>
              <a:rPr lang="en-US" sz="1700" dirty="0"/>
              <a:t>Threats of deportation</a:t>
            </a:r>
          </a:p>
          <a:p>
            <a:endParaRPr lang="en-US" dirty="0"/>
          </a:p>
        </p:txBody>
      </p:sp>
    </p:spTree>
    <p:extLst>
      <p:ext uri="{BB962C8B-B14F-4D97-AF65-F5344CB8AC3E}">
        <p14:creationId xmlns:p14="http://schemas.microsoft.com/office/powerpoint/2010/main" val="2258690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Signs of Trafficking:</a:t>
            </a:r>
            <a:br>
              <a:rPr lang="en-US" dirty="0"/>
            </a:br>
            <a:r>
              <a:rPr lang="en-US" dirty="0"/>
              <a:t>If the individual…</a:t>
            </a:r>
          </a:p>
        </p:txBody>
      </p:sp>
      <p:sp>
        <p:nvSpPr>
          <p:cNvPr id="3" name="Content Placeholder 2"/>
          <p:cNvSpPr>
            <a:spLocks noGrp="1"/>
          </p:cNvSpPr>
          <p:nvPr>
            <p:ph sz="half" idx="1"/>
          </p:nvPr>
        </p:nvSpPr>
        <p:spPr>
          <a:xfrm>
            <a:off x="1298448" y="2560319"/>
            <a:ext cx="4718304" cy="3697261"/>
          </a:xfrm>
        </p:spPr>
        <p:txBody>
          <a:bodyPr>
            <a:normAutofit fontScale="70000" lnSpcReduction="20000"/>
          </a:bodyPr>
          <a:lstStyle/>
          <a:p>
            <a:r>
              <a:rPr lang="en-US" dirty="0"/>
              <a:t>Is not free to leave or come and go as he/she wishes</a:t>
            </a:r>
          </a:p>
          <a:p>
            <a:r>
              <a:rPr lang="en-US" dirty="0"/>
              <a:t>Is unpaid, paid very little, or paid only through tips</a:t>
            </a:r>
          </a:p>
          <a:p>
            <a:r>
              <a:rPr lang="en-US" dirty="0"/>
              <a:t>Works excessively long and/or unusual hours</a:t>
            </a:r>
          </a:p>
          <a:p>
            <a:r>
              <a:rPr lang="en-US" dirty="0"/>
              <a:t>Is not allowed breaks or suffers under unusual restrictions at work</a:t>
            </a:r>
          </a:p>
          <a:p>
            <a:r>
              <a:rPr lang="en-US" dirty="0"/>
              <a:t>Is fearful, anxious, depressed, submissive, tense, or nervous/paranoid</a:t>
            </a:r>
          </a:p>
          <a:p>
            <a:r>
              <a:rPr lang="en-US" dirty="0"/>
              <a:t>Exhibits unusually fearful or anxious behavior after bringing up law enforcement</a:t>
            </a:r>
          </a:p>
          <a:p>
            <a:r>
              <a:rPr lang="en-US" dirty="0"/>
              <a:t>Avoids eye contact</a:t>
            </a:r>
          </a:p>
          <a:p>
            <a:r>
              <a:rPr lang="en-US" dirty="0"/>
              <a:t>Loss of sense of time</a:t>
            </a:r>
          </a:p>
          <a:p>
            <a:endParaRPr lang="en-US" dirty="0"/>
          </a:p>
          <a:p>
            <a:endParaRPr lang="en-US" dirty="0"/>
          </a:p>
        </p:txBody>
      </p:sp>
      <p:sp>
        <p:nvSpPr>
          <p:cNvPr id="4" name="Content Placeholder 3"/>
          <p:cNvSpPr>
            <a:spLocks noGrp="1"/>
          </p:cNvSpPr>
          <p:nvPr>
            <p:ph sz="half" idx="2"/>
          </p:nvPr>
        </p:nvSpPr>
        <p:spPr>
          <a:xfrm>
            <a:off x="6181344" y="2560320"/>
            <a:ext cx="4718304" cy="3697260"/>
          </a:xfrm>
        </p:spPr>
        <p:txBody>
          <a:bodyPr>
            <a:normAutofit fontScale="70000" lnSpcReduction="20000"/>
          </a:bodyPr>
          <a:lstStyle/>
          <a:p>
            <a:r>
              <a:rPr lang="en-US" dirty="0"/>
              <a:t>Has few or no personal possessions</a:t>
            </a:r>
          </a:p>
          <a:p>
            <a:r>
              <a:rPr lang="en-US" dirty="0"/>
              <a:t>Is not in control of his/her own money, no financial records, or bank account</a:t>
            </a:r>
          </a:p>
          <a:p>
            <a:r>
              <a:rPr lang="en-US" dirty="0"/>
              <a:t>Is not in control of his/her own identification documents (ID or passport)</a:t>
            </a:r>
          </a:p>
          <a:p>
            <a:r>
              <a:rPr lang="en-US" dirty="0"/>
              <a:t>Is not allowed or able to speak for themselves (a third party may insist on being present and/or translating)</a:t>
            </a:r>
          </a:p>
          <a:p>
            <a:r>
              <a:rPr lang="en-US" dirty="0"/>
              <a:t>Claims of just visiting and inability to clarify where he/she is staying/address</a:t>
            </a:r>
          </a:p>
          <a:p>
            <a:r>
              <a:rPr lang="en-US" dirty="0"/>
              <a:t>Lack of knowledge of whereabouts and/or do not know what city he/she is in</a:t>
            </a:r>
          </a:p>
          <a:p>
            <a:r>
              <a:rPr lang="en-US" dirty="0"/>
              <a:t>Has numerous inconsistencies in his/her story</a:t>
            </a:r>
          </a:p>
          <a:p>
            <a:endParaRPr lang="en-US" dirty="0"/>
          </a:p>
        </p:txBody>
      </p:sp>
    </p:spTree>
    <p:extLst>
      <p:ext uri="{BB962C8B-B14F-4D97-AF65-F5344CB8AC3E}">
        <p14:creationId xmlns:p14="http://schemas.microsoft.com/office/powerpoint/2010/main" val="2418449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Victim Living and Working Conditions</a:t>
            </a:r>
          </a:p>
        </p:txBody>
      </p:sp>
      <p:sp>
        <p:nvSpPr>
          <p:cNvPr id="7" name="Content Placeholder 6"/>
          <p:cNvSpPr>
            <a:spLocks noGrp="1"/>
          </p:cNvSpPr>
          <p:nvPr>
            <p:ph idx="1"/>
          </p:nvPr>
        </p:nvSpPr>
        <p:spPr/>
        <p:txBody>
          <a:bodyPr/>
          <a:lstStyle/>
          <a:p>
            <a:r>
              <a:rPr lang="en-US" dirty="0"/>
              <a:t>Live on or near work premises</a:t>
            </a:r>
          </a:p>
          <a:p>
            <a:r>
              <a:rPr lang="en-US" dirty="0"/>
              <a:t>Restricted or controlled communication</a:t>
            </a:r>
          </a:p>
          <a:p>
            <a:r>
              <a:rPr lang="en-US" dirty="0"/>
              <a:t>Frequently moved by the traffickers</a:t>
            </a:r>
          </a:p>
          <a:p>
            <a:r>
              <a:rPr lang="en-US" dirty="0"/>
              <a:t>Large number of occupants in one living space</a:t>
            </a:r>
          </a:p>
          <a:p>
            <a:endParaRPr lang="en-US" dirty="0"/>
          </a:p>
        </p:txBody>
      </p:sp>
    </p:spTree>
    <p:extLst>
      <p:ext uri="{BB962C8B-B14F-4D97-AF65-F5344CB8AC3E}">
        <p14:creationId xmlns:p14="http://schemas.microsoft.com/office/powerpoint/2010/main" val="2207311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and Physical indicators</a:t>
            </a:r>
          </a:p>
        </p:txBody>
      </p:sp>
      <p:sp>
        <p:nvSpPr>
          <p:cNvPr id="3" name="Content Placeholder 2"/>
          <p:cNvSpPr>
            <a:spLocks noGrp="1"/>
          </p:cNvSpPr>
          <p:nvPr>
            <p:ph idx="1"/>
          </p:nvPr>
        </p:nvSpPr>
        <p:spPr/>
        <p:txBody>
          <a:bodyPr/>
          <a:lstStyle/>
          <a:p>
            <a:r>
              <a:rPr lang="en-US" dirty="0"/>
              <a:t>Injuries from beatings or weapons</a:t>
            </a:r>
          </a:p>
          <a:p>
            <a:r>
              <a:rPr lang="en-US" dirty="0"/>
              <a:t>Signs of torture- for example cigarette burns on the skin</a:t>
            </a:r>
          </a:p>
          <a:p>
            <a:r>
              <a:rPr lang="en-US" dirty="0"/>
              <a:t>Brands or scarring to indicate ownership</a:t>
            </a:r>
          </a:p>
          <a:p>
            <a:r>
              <a:rPr lang="en-US" dirty="0"/>
              <a:t>Signs of malnourishment</a:t>
            </a:r>
          </a:p>
        </p:txBody>
      </p:sp>
    </p:spTree>
    <p:extLst>
      <p:ext uri="{BB962C8B-B14F-4D97-AF65-F5344CB8AC3E}">
        <p14:creationId xmlns:p14="http://schemas.microsoft.com/office/powerpoint/2010/main" val="2766327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Victims May Lack…</a:t>
            </a:r>
          </a:p>
        </p:txBody>
      </p:sp>
      <p:sp>
        <p:nvSpPr>
          <p:cNvPr id="3" name="Content Placeholder 2"/>
          <p:cNvSpPr>
            <a:spLocks noGrp="1"/>
          </p:cNvSpPr>
          <p:nvPr>
            <p:ph idx="1"/>
          </p:nvPr>
        </p:nvSpPr>
        <p:spPr/>
        <p:txBody>
          <a:bodyPr>
            <a:normAutofit lnSpcReduction="10000"/>
          </a:bodyPr>
          <a:lstStyle/>
          <a:p>
            <a:r>
              <a:rPr lang="en-US" dirty="0"/>
              <a:t>Personal items or possessions</a:t>
            </a:r>
          </a:p>
          <a:p>
            <a:r>
              <a:rPr lang="en-US" dirty="0"/>
              <a:t>Cell phone, calling card, or other means to communicate to the outside world</a:t>
            </a:r>
          </a:p>
          <a:p>
            <a:r>
              <a:rPr lang="en-US" dirty="0"/>
              <a:t>Private space or their own room</a:t>
            </a:r>
          </a:p>
          <a:p>
            <a:r>
              <a:rPr lang="en-US" dirty="0"/>
              <a:t>Financial records and even their own money</a:t>
            </a:r>
          </a:p>
          <a:p>
            <a:r>
              <a:rPr lang="en-US" dirty="0"/>
              <a:t>Knowledge of the place they live or how to get around the community</a:t>
            </a:r>
          </a:p>
          <a:p>
            <a:r>
              <a:rPr lang="en-US" dirty="0"/>
              <a:t>Friends or relationships with people outside their immediate circle</a:t>
            </a:r>
          </a:p>
          <a:p>
            <a:r>
              <a:rPr lang="en-US" dirty="0"/>
              <a:t>The freedom to come and go as they please</a:t>
            </a:r>
          </a:p>
        </p:txBody>
      </p:sp>
    </p:spTree>
    <p:extLst>
      <p:ext uri="{BB962C8B-B14F-4D97-AF65-F5344CB8AC3E}">
        <p14:creationId xmlns:p14="http://schemas.microsoft.com/office/powerpoint/2010/main" val="3805807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 Issues</a:t>
            </a:r>
          </a:p>
        </p:txBody>
      </p:sp>
      <p:sp>
        <p:nvSpPr>
          <p:cNvPr id="3" name="Content Placeholder 2"/>
          <p:cNvSpPr>
            <a:spLocks noGrp="1"/>
          </p:cNvSpPr>
          <p:nvPr>
            <p:ph idx="1"/>
          </p:nvPr>
        </p:nvSpPr>
        <p:spPr/>
        <p:txBody>
          <a:bodyPr>
            <a:normAutofit lnSpcReduction="10000"/>
          </a:bodyPr>
          <a:lstStyle/>
          <a:p>
            <a:r>
              <a:rPr lang="en-US" dirty="0"/>
              <a:t>They may not identify themselves as victims</a:t>
            </a:r>
          </a:p>
          <a:p>
            <a:r>
              <a:rPr lang="en-US" dirty="0"/>
              <a:t>May not speak English</a:t>
            </a:r>
          </a:p>
          <a:p>
            <a:r>
              <a:rPr lang="en-US" dirty="0"/>
              <a:t>They are likely to lie or use rehearsed stories at initial contact</a:t>
            </a:r>
          </a:p>
          <a:p>
            <a:r>
              <a:rPr lang="en-US" dirty="0"/>
              <a:t>May be behaviorally dependent on the trafficker</a:t>
            </a:r>
          </a:p>
          <a:p>
            <a:r>
              <a:rPr lang="en-US" dirty="0"/>
              <a:t>They may be reluctant to speak to someone who is wearing a badge, gun, or uniform</a:t>
            </a:r>
          </a:p>
          <a:p>
            <a:r>
              <a:rPr lang="en-US" dirty="0"/>
              <a:t>They may be culturally conditioned to fear law enforcement</a:t>
            </a:r>
          </a:p>
        </p:txBody>
      </p:sp>
    </p:spTree>
    <p:extLst>
      <p:ext uri="{BB962C8B-B14F-4D97-AF65-F5344CB8AC3E}">
        <p14:creationId xmlns:p14="http://schemas.microsoft.com/office/powerpoint/2010/main" val="222767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1315480"/>
            <a:ext cx="7620000" cy="4457700"/>
          </a:xfrm>
          <a:prstGeom prst="rect">
            <a:avLst/>
          </a:prstGeom>
        </p:spPr>
      </p:pic>
    </p:spTree>
    <p:extLst>
      <p:ext uri="{BB962C8B-B14F-4D97-AF65-F5344CB8AC3E}">
        <p14:creationId xmlns:p14="http://schemas.microsoft.com/office/powerpoint/2010/main" val="946406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Misconceptions</a:t>
            </a:r>
          </a:p>
        </p:txBody>
      </p:sp>
      <p:sp>
        <p:nvSpPr>
          <p:cNvPr id="4" name="Text Placeholder 3"/>
          <p:cNvSpPr>
            <a:spLocks noGrp="1"/>
          </p:cNvSpPr>
          <p:nvPr>
            <p:ph type="body" idx="1"/>
          </p:nvPr>
        </p:nvSpPr>
        <p:spPr/>
        <p:txBody>
          <a:bodyPr/>
          <a:lstStyle/>
          <a:p>
            <a:r>
              <a:rPr lang="en-US" dirty="0"/>
              <a:t>Information courtesy of PolarisProject.com</a:t>
            </a:r>
          </a:p>
        </p:txBody>
      </p:sp>
    </p:spTree>
    <p:extLst>
      <p:ext uri="{BB962C8B-B14F-4D97-AF65-F5344CB8AC3E}">
        <p14:creationId xmlns:p14="http://schemas.microsoft.com/office/powerpoint/2010/main" val="409200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454" y="716692"/>
            <a:ext cx="5173362" cy="2998573"/>
          </a:xfrm>
          <a:prstGeom prst="rect">
            <a:avLst/>
          </a:prstGeom>
          <a:noFill/>
        </p:spPr>
        <p:txBody>
          <a:bodyPr wrap="square" rtlCol="0">
            <a:spAutoFit/>
          </a:bodyPr>
          <a:lstStyle/>
          <a:p>
            <a:endParaRPr lang="en-US" dirty="0"/>
          </a:p>
        </p:txBody>
      </p:sp>
      <p:sp>
        <p:nvSpPr>
          <p:cNvPr id="5" name="TextBox 4"/>
          <p:cNvSpPr txBox="1"/>
          <p:nvPr/>
        </p:nvSpPr>
        <p:spPr>
          <a:xfrm>
            <a:off x="708454" y="635326"/>
            <a:ext cx="5016843" cy="2462213"/>
          </a:xfrm>
          <a:prstGeom prst="rect">
            <a:avLst/>
          </a:prstGeom>
          <a:noFill/>
        </p:spPr>
        <p:txBody>
          <a:bodyPr wrap="square" rtlCol="0">
            <a:spAutoFit/>
          </a:bodyPr>
          <a:lstStyle/>
          <a:p>
            <a:r>
              <a:rPr lang="en-US" sz="1400" b="1" dirty="0"/>
              <a:t>Myth 1: 	Under the federal definition, trafficked persons can only be foreign nationals or are only immigrants from other countries.</a:t>
            </a:r>
          </a:p>
          <a:p>
            <a:r>
              <a:rPr lang="en-US" sz="1400" b="1" dirty="0"/>
              <a:t>Reality: </a:t>
            </a:r>
            <a:r>
              <a:rPr lang="en-US" sz="1400" dirty="0"/>
              <a:t>The federal definition of human trafficking includes both U.S. citizens and foreign nationals</a:t>
            </a:r>
            <a:r>
              <a:rPr lang="en-US" sz="1400" b="1" dirty="0"/>
              <a:t> </a:t>
            </a:r>
            <a:r>
              <a:rPr lang="en-US" sz="1400" dirty="0"/>
              <a:t>- both are protected under the federal trafficking statutes and have been since the TVPA of 2000. Human trafficking encompasses both transnational trafficking that crosses borders and domestic or internal trafficking that occurs within a country. Statistics on the scope of trafficking in the U.S. are most thorough and accurate if they include both transnational and internal trafficking of U.S. citizens as well as foreign nationals.</a:t>
            </a:r>
          </a:p>
        </p:txBody>
      </p:sp>
      <p:sp>
        <p:nvSpPr>
          <p:cNvPr id="6" name="TextBox 5"/>
          <p:cNvSpPr txBox="1"/>
          <p:nvPr/>
        </p:nvSpPr>
        <p:spPr>
          <a:xfrm>
            <a:off x="6207210" y="643564"/>
            <a:ext cx="5016843" cy="2677656"/>
          </a:xfrm>
          <a:prstGeom prst="rect">
            <a:avLst/>
          </a:prstGeom>
          <a:noFill/>
        </p:spPr>
        <p:txBody>
          <a:bodyPr wrap="square" rtlCol="0">
            <a:spAutoFit/>
          </a:bodyPr>
          <a:lstStyle/>
          <a:p>
            <a:r>
              <a:rPr lang="en-US" sz="1400" b="1" i="1" dirty="0"/>
              <a:t>Myth 2: Human trafficking is essentially a crime that must involve some form of travel, transportation, or movement across state or national borders.</a:t>
            </a:r>
            <a:endParaRPr lang="en-US" sz="1400" b="1" dirty="0"/>
          </a:p>
          <a:p>
            <a:r>
              <a:rPr lang="en-US" sz="1400" b="1" dirty="0"/>
              <a:t>Reality</a:t>
            </a:r>
            <a:r>
              <a:rPr lang="en-US" sz="1400" dirty="0"/>
              <a:t>: The legal definition of trafficking, as defined under the federal trafficking statutes, does not require transportation. Although transportation may be involved as a control mechanism to keep victims in unfamiliar places, it is not a required element of the trafficking definition. Human trafficking is not synonymous with forced migration or smuggling. Instead, human trafficking is more accurately characterized as exploitation, a form of involuntary servitude, or “compelled service” where an individual’s will is overborne through force, fraud, or coercion.</a:t>
            </a:r>
          </a:p>
        </p:txBody>
      </p:sp>
      <p:sp>
        <p:nvSpPr>
          <p:cNvPr id="9" name="TextBox 8"/>
          <p:cNvSpPr txBox="1"/>
          <p:nvPr/>
        </p:nvSpPr>
        <p:spPr>
          <a:xfrm>
            <a:off x="708454" y="3542382"/>
            <a:ext cx="5189838" cy="2308324"/>
          </a:xfrm>
          <a:prstGeom prst="rect">
            <a:avLst/>
          </a:prstGeom>
          <a:noFill/>
        </p:spPr>
        <p:txBody>
          <a:bodyPr wrap="square" rtlCol="0">
            <a:spAutoFit/>
          </a:bodyPr>
          <a:lstStyle/>
          <a:p>
            <a:r>
              <a:rPr lang="en-US" sz="1400" b="1" i="1" dirty="0"/>
              <a:t>Myth 3: Human trafficking is another term for human smuggling.</a:t>
            </a:r>
            <a:endParaRPr lang="en-US" sz="1400" b="1" dirty="0"/>
          </a:p>
          <a:p>
            <a:r>
              <a:rPr lang="en-US" sz="1400" b="1" dirty="0"/>
              <a:t>Reality: </a:t>
            </a:r>
            <a:r>
              <a:rPr lang="en-US" sz="1400" dirty="0"/>
              <a:t>There are many fundamental differences between the crimes of human trafficking and human smuggling. Both are entirely separate federal crimes in the United States. Most notably, smuggling is a crime against a country’s borders, whereas human trafficking is a crime against a person. Also, while smuggling requires illegal border crossing, human trafficking involves commercial sex acts or labor or services that are induced through force, fraud, or coercion, regardless of whether or not transportation occurs.</a:t>
            </a:r>
          </a:p>
          <a:p>
            <a:endParaRPr lang="en-US" dirty="0"/>
          </a:p>
        </p:txBody>
      </p:sp>
      <p:sp>
        <p:nvSpPr>
          <p:cNvPr id="11" name="TextBox 10"/>
          <p:cNvSpPr txBox="1"/>
          <p:nvPr/>
        </p:nvSpPr>
        <p:spPr>
          <a:xfrm>
            <a:off x="6207210" y="3329570"/>
            <a:ext cx="5375190" cy="2893100"/>
          </a:xfrm>
          <a:prstGeom prst="rect">
            <a:avLst/>
          </a:prstGeom>
          <a:noFill/>
        </p:spPr>
        <p:txBody>
          <a:bodyPr wrap="square" rtlCol="0">
            <a:spAutoFit/>
          </a:bodyPr>
          <a:lstStyle/>
          <a:p>
            <a:r>
              <a:rPr lang="en-US" sz="1400" b="1" i="1" dirty="0"/>
              <a:t>Myth 4: There must be elements of physical restraint, physical force, or physical bondage when identifying a human trafficking situation.</a:t>
            </a:r>
            <a:endParaRPr lang="en-US" sz="1400" b="1" dirty="0"/>
          </a:p>
          <a:p>
            <a:r>
              <a:rPr lang="en-US" sz="1400" b="1" dirty="0"/>
              <a:t>Reality</a:t>
            </a:r>
            <a:r>
              <a:rPr lang="en-US" sz="1400" dirty="0"/>
              <a:t>: The legal definition of trafficking does not require physical restraint, bodily harm, or physical force. Psychological means of control, such as threats, fraud, or abuse of the legal process, are sufficient elements of the crime. Unlike the previous federal involuntary servitude statutes (U.S.C. 1584), the new federal crimes created by the Trafficking Victims Protection Act (TVPA) of 2000 were intended to address “subtler” forms of coercion and to broaden previous standards that only considered bodily harm. It is important for definitions of human trafficking in the U.S. and around the world to include a wide spectrum of forms of coercion in order for the definition to encompass all the ways that traffickers control victims.</a:t>
            </a:r>
          </a:p>
        </p:txBody>
      </p:sp>
    </p:spTree>
    <p:extLst>
      <p:ext uri="{BB962C8B-B14F-4D97-AF65-F5344CB8AC3E}">
        <p14:creationId xmlns:p14="http://schemas.microsoft.com/office/powerpoint/2010/main" val="251497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26724" y="785017"/>
            <a:ext cx="6479703" cy="5190503"/>
          </a:xfrm>
          <a:prstGeom prst="rect">
            <a:avLst/>
          </a:prstGeom>
        </p:spPr>
      </p:pic>
    </p:spTree>
    <p:extLst>
      <p:ext uri="{BB962C8B-B14F-4D97-AF65-F5344CB8AC3E}">
        <p14:creationId xmlns:p14="http://schemas.microsoft.com/office/powerpoint/2010/main" val="4029877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Ask…</a:t>
            </a:r>
          </a:p>
        </p:txBody>
      </p:sp>
      <p:sp>
        <p:nvSpPr>
          <p:cNvPr id="5" name="Content Placeholder 4"/>
          <p:cNvSpPr>
            <a:spLocks noGrp="1"/>
          </p:cNvSpPr>
          <p:nvPr>
            <p:ph idx="1"/>
          </p:nvPr>
        </p:nvSpPr>
        <p:spPr>
          <a:xfrm>
            <a:off x="1295401" y="2556931"/>
            <a:ext cx="9601196" cy="3613209"/>
          </a:xfrm>
        </p:spPr>
        <p:txBody>
          <a:bodyPr>
            <a:normAutofit fontScale="92500" lnSpcReduction="10000"/>
          </a:bodyPr>
          <a:lstStyle/>
          <a:p>
            <a:r>
              <a:rPr lang="en-US" dirty="0"/>
              <a:t>Can you leave your job if you want to? </a:t>
            </a:r>
          </a:p>
          <a:p>
            <a:r>
              <a:rPr lang="en-US" dirty="0"/>
              <a:t>Can you come and go as you please? </a:t>
            </a:r>
          </a:p>
          <a:p>
            <a:r>
              <a:rPr lang="en-US" dirty="0"/>
              <a:t>Have you been hurt or threatened if you tried to leave? </a:t>
            </a:r>
          </a:p>
          <a:p>
            <a:r>
              <a:rPr lang="en-US" dirty="0"/>
              <a:t>Has your family been threatened? </a:t>
            </a:r>
          </a:p>
          <a:p>
            <a:r>
              <a:rPr lang="en-US" dirty="0"/>
              <a:t>Do you live with your employer? </a:t>
            </a:r>
          </a:p>
          <a:p>
            <a:r>
              <a:rPr lang="en-US" dirty="0"/>
              <a:t>Where do you sleep and eat? </a:t>
            </a:r>
          </a:p>
          <a:p>
            <a:r>
              <a:rPr lang="en-US" dirty="0"/>
              <a:t>Are you in debt to your employer? </a:t>
            </a:r>
          </a:p>
          <a:p>
            <a:r>
              <a:rPr lang="en-US" dirty="0"/>
              <a:t>Do you have your passport/identification? Who has it? </a:t>
            </a:r>
          </a:p>
          <a:p>
            <a:pPr marL="0" indent="0">
              <a:buNone/>
            </a:pPr>
            <a:endParaRPr lang="en-US" dirty="0"/>
          </a:p>
        </p:txBody>
      </p:sp>
    </p:spTree>
    <p:extLst>
      <p:ext uri="{BB962C8B-B14F-4D97-AF65-F5344CB8AC3E}">
        <p14:creationId xmlns:p14="http://schemas.microsoft.com/office/powerpoint/2010/main" val="3295896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Legislation</a:t>
            </a:r>
          </a:p>
        </p:txBody>
      </p:sp>
      <p:sp>
        <p:nvSpPr>
          <p:cNvPr id="5" name="Content Placeholder 4"/>
          <p:cNvSpPr>
            <a:spLocks noGrp="1"/>
          </p:cNvSpPr>
          <p:nvPr>
            <p:ph idx="1"/>
          </p:nvPr>
        </p:nvSpPr>
        <p:spPr>
          <a:xfrm>
            <a:off x="1295401" y="2556931"/>
            <a:ext cx="9601196" cy="3613209"/>
          </a:xfrm>
        </p:spPr>
        <p:txBody>
          <a:bodyPr>
            <a:normAutofit fontScale="92500" lnSpcReduction="20000"/>
          </a:bodyPr>
          <a:lstStyle/>
          <a:p>
            <a:r>
              <a:rPr lang="en-US" dirty="0"/>
              <a:t>HB 197 w/SA 2 - 2014</a:t>
            </a:r>
          </a:p>
          <a:p>
            <a:r>
              <a:rPr lang="en-US" dirty="0"/>
              <a:t>Strengthened the definition of “coercion”</a:t>
            </a:r>
          </a:p>
          <a:p>
            <a:r>
              <a:rPr lang="en-US" dirty="0"/>
              <a:t>Expanded the definition of “sexually explicit performance” to include production of pornography and its transfer</a:t>
            </a:r>
          </a:p>
          <a:p>
            <a:r>
              <a:rPr lang="en-US" dirty="0"/>
              <a:t>Sharpened the definitions of “trafficking,” “forced labor,’ and “sexual servitude”</a:t>
            </a:r>
          </a:p>
          <a:p>
            <a:r>
              <a:rPr lang="en-US" dirty="0"/>
              <a:t>Focused on the demand side by imposing heightened penalties on those who patronize victims and businesses</a:t>
            </a:r>
          </a:p>
          <a:p>
            <a:r>
              <a:rPr lang="en-US" dirty="0"/>
              <a:t>Additional penalties if you find victims at shelters, foster homes, etc.</a:t>
            </a:r>
          </a:p>
          <a:p>
            <a:r>
              <a:rPr lang="en-US" dirty="0"/>
              <a:t>Restitution is ordered even if the victim is not present to accept payment</a:t>
            </a:r>
          </a:p>
        </p:txBody>
      </p:sp>
    </p:spTree>
    <p:extLst>
      <p:ext uri="{BB962C8B-B14F-4D97-AF65-F5344CB8AC3E}">
        <p14:creationId xmlns:p14="http://schemas.microsoft.com/office/powerpoint/2010/main" val="799296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Legislation</a:t>
            </a:r>
          </a:p>
        </p:txBody>
      </p:sp>
      <p:sp>
        <p:nvSpPr>
          <p:cNvPr id="5" name="Content Placeholder 4"/>
          <p:cNvSpPr>
            <a:spLocks noGrp="1"/>
          </p:cNvSpPr>
          <p:nvPr>
            <p:ph idx="1"/>
          </p:nvPr>
        </p:nvSpPr>
        <p:spPr>
          <a:xfrm>
            <a:off x="1295401" y="2556931"/>
            <a:ext cx="9601196" cy="3613209"/>
          </a:xfrm>
        </p:spPr>
        <p:txBody>
          <a:bodyPr>
            <a:normAutofit/>
          </a:bodyPr>
          <a:lstStyle/>
          <a:p>
            <a:r>
              <a:rPr lang="en-US" dirty="0"/>
              <a:t>Protections</a:t>
            </a:r>
          </a:p>
          <a:p>
            <a:pPr lvl="1"/>
            <a:r>
              <a:rPr lang="en-US" dirty="0"/>
              <a:t>Forfeiture of property used to commit human trafficking</a:t>
            </a:r>
          </a:p>
          <a:p>
            <a:pPr lvl="1"/>
            <a:r>
              <a:rPr lang="en-US" dirty="0"/>
              <a:t>Prohibiting the introduction of the victim’s sexual past, with limited exceptions</a:t>
            </a:r>
          </a:p>
          <a:p>
            <a:pPr lvl="1"/>
            <a:r>
              <a:rPr lang="en-US" dirty="0"/>
              <a:t>Creating a “safe harbor” for minors engaged in commercial sex trafficking</a:t>
            </a:r>
          </a:p>
          <a:p>
            <a:pPr lvl="1"/>
            <a:r>
              <a:rPr lang="en-US" dirty="0"/>
              <a:t>Affirmative defense for victims charged with prostitution or loitering</a:t>
            </a:r>
          </a:p>
          <a:p>
            <a:pPr lvl="1"/>
            <a:r>
              <a:rPr lang="en-US" dirty="0"/>
              <a:t>Victims may sue traffickers for damages</a:t>
            </a:r>
          </a:p>
          <a:p>
            <a:pPr lvl="1"/>
            <a:r>
              <a:rPr lang="en-US" dirty="0"/>
              <a:t>Victims may apply for a pardon, request expungement, or file a motion to vacate convictions for crimes committed as a result of being a HT victim</a:t>
            </a:r>
          </a:p>
        </p:txBody>
      </p:sp>
    </p:spTree>
    <p:extLst>
      <p:ext uri="{BB962C8B-B14F-4D97-AF65-F5344CB8AC3E}">
        <p14:creationId xmlns:p14="http://schemas.microsoft.com/office/powerpoint/2010/main" val="3049027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Legislation</a:t>
            </a:r>
          </a:p>
        </p:txBody>
      </p:sp>
      <p:sp>
        <p:nvSpPr>
          <p:cNvPr id="5" name="Content Placeholder 4"/>
          <p:cNvSpPr>
            <a:spLocks noGrp="1"/>
          </p:cNvSpPr>
          <p:nvPr>
            <p:ph idx="1"/>
          </p:nvPr>
        </p:nvSpPr>
        <p:spPr>
          <a:xfrm>
            <a:off x="1295401" y="2556931"/>
            <a:ext cx="9601196" cy="3613209"/>
          </a:xfrm>
        </p:spPr>
        <p:txBody>
          <a:bodyPr>
            <a:normAutofit/>
          </a:bodyPr>
          <a:lstStyle/>
          <a:p>
            <a:r>
              <a:rPr lang="en-US" dirty="0"/>
              <a:t>Prevention</a:t>
            </a:r>
          </a:p>
          <a:p>
            <a:pPr lvl="1"/>
            <a:r>
              <a:rPr lang="en-US" dirty="0"/>
              <a:t>Creating a Human Trafficking Coordinating Council (HTCC) charged with developing a comprehensive state plan, evaluating data, promoting public awareness</a:t>
            </a:r>
          </a:p>
          <a:p>
            <a:pPr lvl="1"/>
            <a:r>
              <a:rPr lang="en-US" dirty="0"/>
              <a:t>Requiring that public awareness signs be posted in specific locations</a:t>
            </a:r>
          </a:p>
          <a:p>
            <a:pPr lvl="1"/>
            <a:r>
              <a:rPr lang="en-US" dirty="0"/>
              <a:t>Ensuring that human trafficking victims are eligible for services</a:t>
            </a:r>
          </a:p>
          <a:p>
            <a:pPr lvl="1"/>
            <a:r>
              <a:rPr lang="en-US" dirty="0"/>
              <a:t>Assisting victims who  may be eligible for specified visa status</a:t>
            </a:r>
          </a:p>
        </p:txBody>
      </p:sp>
    </p:spTree>
    <p:extLst>
      <p:ext uri="{BB962C8B-B14F-4D97-AF65-F5344CB8AC3E}">
        <p14:creationId xmlns:p14="http://schemas.microsoft.com/office/powerpoint/2010/main" val="1080108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HTCC</a:t>
            </a:r>
          </a:p>
        </p:txBody>
      </p:sp>
      <p:sp>
        <p:nvSpPr>
          <p:cNvPr id="3" name="Content Placeholder 2"/>
          <p:cNvSpPr>
            <a:spLocks noGrp="1"/>
          </p:cNvSpPr>
          <p:nvPr>
            <p:ph idx="1"/>
          </p:nvPr>
        </p:nvSpPr>
        <p:spPr/>
        <p:txBody>
          <a:bodyPr>
            <a:normAutofit fontScale="92500" lnSpcReduction="10000"/>
          </a:bodyPr>
          <a:lstStyle/>
          <a:p>
            <a:r>
              <a:rPr lang="en-US" dirty="0"/>
              <a:t>Established - March 12, 2015 -  </a:t>
            </a:r>
            <a:r>
              <a:rPr lang="en-US" dirty="0">
                <a:hlinkClick r:id="rId2"/>
              </a:rPr>
              <a:t>https://egov.delaware.gov/pmc/#agency242</a:t>
            </a:r>
            <a:endParaRPr lang="en-US" dirty="0"/>
          </a:p>
          <a:p>
            <a:r>
              <a:rPr lang="en-US" dirty="0"/>
              <a:t>HTCC has been created to develop a comprehensive anti-human-trafficking plan, evaluate data, effectuate interagency cooperation, and other important tasks </a:t>
            </a:r>
          </a:p>
          <a:p>
            <a:r>
              <a:rPr lang="en-US" dirty="0"/>
              <a:t>DOJ, Courts, Law Enforcement, ODS, Service Providers, DHSS, DSCFY</a:t>
            </a:r>
          </a:p>
          <a:p>
            <a:r>
              <a:rPr lang="en-US" dirty="0"/>
              <a:t>Activities</a:t>
            </a:r>
          </a:p>
          <a:p>
            <a:pPr lvl="1"/>
            <a:r>
              <a:rPr lang="en-US" dirty="0"/>
              <a:t>Trainings: Statewide Conference  planned November 21 – Dover Downs</a:t>
            </a:r>
          </a:p>
          <a:p>
            <a:pPr lvl="1"/>
            <a:r>
              <a:rPr lang="en-US" dirty="0"/>
              <a:t>Bench Card, Screen Tools</a:t>
            </a:r>
          </a:p>
          <a:p>
            <a:pPr lvl="1"/>
            <a:r>
              <a:rPr lang="en-US" dirty="0"/>
              <a:t>Victim Services</a:t>
            </a:r>
          </a:p>
          <a:p>
            <a:pPr lvl="1"/>
            <a:endParaRPr lang="en-US" dirty="0"/>
          </a:p>
          <a:p>
            <a:endParaRPr lang="en-US" dirty="0"/>
          </a:p>
          <a:p>
            <a:endParaRPr lang="en-US" dirty="0"/>
          </a:p>
        </p:txBody>
      </p:sp>
    </p:spTree>
    <p:extLst>
      <p:ext uri="{BB962C8B-B14F-4D97-AF65-F5344CB8AC3E}">
        <p14:creationId xmlns:p14="http://schemas.microsoft.com/office/powerpoint/2010/main" val="2030752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HTCC: Subcommittees</a:t>
            </a:r>
          </a:p>
        </p:txBody>
      </p:sp>
      <p:sp>
        <p:nvSpPr>
          <p:cNvPr id="3" name="Content Placeholder 2"/>
          <p:cNvSpPr>
            <a:spLocks noGrp="1"/>
          </p:cNvSpPr>
          <p:nvPr>
            <p:ph idx="1"/>
          </p:nvPr>
        </p:nvSpPr>
        <p:spPr/>
        <p:txBody>
          <a:bodyPr/>
          <a:lstStyle/>
          <a:p>
            <a:r>
              <a:rPr lang="en-US" dirty="0"/>
              <a:t>Victim Services</a:t>
            </a:r>
          </a:p>
          <a:p>
            <a:r>
              <a:rPr lang="en-US" dirty="0"/>
              <a:t>Outreach, Public Awareness and Training</a:t>
            </a:r>
          </a:p>
          <a:p>
            <a:r>
              <a:rPr lang="en-US" dirty="0"/>
              <a:t>Legislative Drafting and Review, Strategic Planning and Task Force Protocol</a:t>
            </a:r>
          </a:p>
          <a:p>
            <a:r>
              <a:rPr lang="en-US" dirty="0"/>
              <a:t>Law Enforcement</a:t>
            </a:r>
          </a:p>
          <a:p>
            <a:r>
              <a:rPr lang="en-US" dirty="0"/>
              <a:t>Juveniles</a:t>
            </a:r>
          </a:p>
          <a:p>
            <a:endParaRPr lang="en-US" dirty="0"/>
          </a:p>
        </p:txBody>
      </p:sp>
    </p:spTree>
    <p:extLst>
      <p:ext uri="{BB962C8B-B14F-4D97-AF65-F5344CB8AC3E}">
        <p14:creationId xmlns:p14="http://schemas.microsoft.com/office/powerpoint/2010/main" val="2610119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Defendants May Be Victims Too</a:t>
            </a:r>
          </a:p>
        </p:txBody>
      </p:sp>
      <p:sp>
        <p:nvSpPr>
          <p:cNvPr id="3" name="Content Placeholder 2"/>
          <p:cNvSpPr>
            <a:spLocks noGrp="1"/>
          </p:cNvSpPr>
          <p:nvPr>
            <p:ph idx="1"/>
          </p:nvPr>
        </p:nvSpPr>
        <p:spPr/>
        <p:txBody>
          <a:bodyPr/>
          <a:lstStyle/>
          <a:p>
            <a:r>
              <a:rPr lang="en-US" i="1" dirty="0"/>
              <a:t>Human Trafficking Victims as Criminal Defendants -  </a:t>
            </a:r>
            <a:r>
              <a:rPr lang="en-US" dirty="0"/>
              <a:t>Bench Card created by the Center for Public Policy Studies, the Human Trafficking and State Courts Collaborative and the State Justice Institute</a:t>
            </a:r>
          </a:p>
          <a:p>
            <a:r>
              <a:rPr lang="en-US" dirty="0"/>
              <a:t>HTCC Juvenile Subcommittee is developing Delaware Bench Card and Screening Tools</a:t>
            </a:r>
          </a:p>
          <a:p>
            <a:r>
              <a:rPr lang="en-US" dirty="0"/>
              <a:t>Real Delaware case examples</a:t>
            </a:r>
          </a:p>
        </p:txBody>
      </p:sp>
    </p:spTree>
    <p:extLst>
      <p:ext uri="{BB962C8B-B14F-4D97-AF65-F5344CB8AC3E}">
        <p14:creationId xmlns:p14="http://schemas.microsoft.com/office/powerpoint/2010/main" val="3020693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Defendants May Be Victims Too: </a:t>
            </a:r>
            <a:br>
              <a:rPr lang="en-US" dirty="0"/>
            </a:br>
            <a:r>
              <a:rPr lang="en-US" dirty="0"/>
              <a:t>Common Crimes</a:t>
            </a:r>
          </a:p>
        </p:txBody>
      </p:sp>
      <p:sp>
        <p:nvSpPr>
          <p:cNvPr id="3" name="Content Placeholder 2"/>
          <p:cNvSpPr>
            <a:spLocks noGrp="1"/>
          </p:cNvSpPr>
          <p:nvPr>
            <p:ph idx="1"/>
          </p:nvPr>
        </p:nvSpPr>
        <p:spPr/>
        <p:txBody>
          <a:bodyPr/>
          <a:lstStyle/>
          <a:p>
            <a:pPr marL="457200" lvl="1" indent="0">
              <a:buNone/>
            </a:pPr>
            <a:r>
              <a:rPr lang="en-US" sz="2400" dirty="0"/>
              <a:t>Common Crimes that Victims are Forced to Commit</a:t>
            </a:r>
          </a:p>
          <a:p>
            <a:pPr lvl="2"/>
            <a:r>
              <a:rPr lang="en-US" sz="2000" dirty="0"/>
              <a:t>Prostitution</a:t>
            </a:r>
          </a:p>
          <a:p>
            <a:pPr lvl="2"/>
            <a:r>
              <a:rPr lang="en-US" sz="2000" dirty="0"/>
              <a:t>Drug Dealing</a:t>
            </a:r>
          </a:p>
          <a:p>
            <a:pPr lvl="2"/>
            <a:r>
              <a:rPr lang="en-US" sz="2000" dirty="0"/>
              <a:t>Theft</a:t>
            </a:r>
          </a:p>
          <a:p>
            <a:pPr lvl="2"/>
            <a:r>
              <a:rPr lang="en-US" sz="2000" dirty="0"/>
              <a:t>Peddling </a:t>
            </a:r>
          </a:p>
          <a:p>
            <a:pPr lvl="2"/>
            <a:r>
              <a:rPr lang="en-US" sz="2000" dirty="0"/>
              <a:t>Solicitation</a:t>
            </a:r>
          </a:p>
          <a:p>
            <a:endParaRPr lang="en-US" sz="2000" dirty="0"/>
          </a:p>
        </p:txBody>
      </p:sp>
    </p:spTree>
    <p:extLst>
      <p:ext uri="{BB962C8B-B14F-4D97-AF65-F5344CB8AC3E}">
        <p14:creationId xmlns:p14="http://schemas.microsoft.com/office/powerpoint/2010/main" val="3688895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Defendants May Be Victims Too:</a:t>
            </a:r>
            <a:br>
              <a:rPr lang="en-US" dirty="0"/>
            </a:br>
            <a:r>
              <a:rPr lang="en-US" dirty="0"/>
              <a:t>Other Crimes</a:t>
            </a:r>
          </a:p>
        </p:txBody>
      </p:sp>
      <p:sp>
        <p:nvSpPr>
          <p:cNvPr id="3" name="Content Placeholder 2"/>
          <p:cNvSpPr>
            <a:spLocks noGrp="1"/>
          </p:cNvSpPr>
          <p:nvPr>
            <p:ph idx="1"/>
          </p:nvPr>
        </p:nvSpPr>
        <p:spPr/>
        <p:txBody>
          <a:bodyPr>
            <a:normAutofit lnSpcReduction="10000"/>
          </a:bodyPr>
          <a:lstStyle/>
          <a:p>
            <a:r>
              <a:rPr lang="en-US" dirty="0"/>
              <a:t>Other Crimes/Legal Proceedings Associated with Defendants who are Trafficking Victims</a:t>
            </a:r>
          </a:p>
          <a:p>
            <a:pPr lvl="1"/>
            <a:r>
              <a:rPr lang="en-US" dirty="0"/>
              <a:t>Gang Activity</a:t>
            </a:r>
          </a:p>
          <a:p>
            <a:pPr lvl="1"/>
            <a:r>
              <a:rPr lang="en-US" dirty="0"/>
              <a:t>Drug Use</a:t>
            </a:r>
          </a:p>
          <a:p>
            <a:pPr lvl="1"/>
            <a:r>
              <a:rPr lang="en-US" dirty="0"/>
              <a:t>Code Violations</a:t>
            </a:r>
          </a:p>
          <a:p>
            <a:pPr lvl="1"/>
            <a:r>
              <a:rPr lang="en-US" dirty="0"/>
              <a:t>Delinquency/Status Offenses for Juveniles</a:t>
            </a:r>
          </a:p>
          <a:p>
            <a:pPr lvl="1"/>
            <a:r>
              <a:rPr lang="en-US" dirty="0"/>
              <a:t>Child Abuse and Neglect</a:t>
            </a:r>
          </a:p>
          <a:p>
            <a:pPr lvl="1"/>
            <a:r>
              <a:rPr lang="en-US" dirty="0"/>
              <a:t>Guardianship</a:t>
            </a:r>
          </a:p>
        </p:txBody>
      </p:sp>
    </p:spTree>
    <p:extLst>
      <p:ext uri="{BB962C8B-B14F-4D97-AF65-F5344CB8AC3E}">
        <p14:creationId xmlns:p14="http://schemas.microsoft.com/office/powerpoint/2010/main" val="3117549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Defendants May Be Victims Too:</a:t>
            </a:r>
            <a:br>
              <a:rPr lang="en-US" dirty="0"/>
            </a:br>
            <a:r>
              <a:rPr lang="en-US" dirty="0"/>
              <a:t>Evidence</a:t>
            </a:r>
          </a:p>
        </p:txBody>
      </p:sp>
      <p:sp>
        <p:nvSpPr>
          <p:cNvPr id="3" name="Content Placeholder 2"/>
          <p:cNvSpPr>
            <a:spLocks noGrp="1"/>
          </p:cNvSpPr>
          <p:nvPr>
            <p:ph idx="1"/>
          </p:nvPr>
        </p:nvSpPr>
        <p:spPr/>
        <p:txBody>
          <a:bodyPr>
            <a:normAutofit fontScale="92500" lnSpcReduction="20000"/>
          </a:bodyPr>
          <a:lstStyle/>
          <a:p>
            <a:r>
              <a:rPr lang="en-US" dirty="0"/>
              <a:t>Threats or physical/non physical harm used to compel victim</a:t>
            </a:r>
          </a:p>
          <a:p>
            <a:r>
              <a:rPr lang="en-US" dirty="0"/>
              <a:t>Threats of use of law to compel victim</a:t>
            </a:r>
          </a:p>
          <a:p>
            <a:r>
              <a:rPr lang="en-US" dirty="0"/>
              <a:t>Demeaning or demoralizing the victim</a:t>
            </a:r>
          </a:p>
          <a:p>
            <a:r>
              <a:rPr lang="en-US" dirty="0"/>
              <a:t>Disorienting or depriving the victim</a:t>
            </a:r>
          </a:p>
          <a:p>
            <a:r>
              <a:rPr lang="en-US" dirty="0"/>
              <a:t>Diminishing resistance and debilitating the victim</a:t>
            </a:r>
          </a:p>
          <a:p>
            <a:r>
              <a:rPr lang="en-US" dirty="0"/>
              <a:t>Deceiving victim about consequences</a:t>
            </a:r>
          </a:p>
          <a:p>
            <a:r>
              <a:rPr lang="en-US" dirty="0"/>
              <a:t>Dominating, intimidating and controlling the victim</a:t>
            </a:r>
          </a:p>
          <a:p>
            <a:r>
              <a:rPr lang="en-US" dirty="0"/>
              <a:t>May be used by evidence by either prosecution or defense</a:t>
            </a:r>
          </a:p>
          <a:p>
            <a:endParaRPr lang="en-US" dirty="0"/>
          </a:p>
          <a:p>
            <a:endParaRPr lang="en-US" dirty="0"/>
          </a:p>
        </p:txBody>
      </p:sp>
    </p:spTree>
    <p:extLst>
      <p:ext uri="{BB962C8B-B14F-4D97-AF65-F5344CB8AC3E}">
        <p14:creationId xmlns:p14="http://schemas.microsoft.com/office/powerpoint/2010/main" val="333507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People are Trafficked…</a:t>
            </a:r>
          </a:p>
        </p:txBody>
      </p:sp>
      <p:sp>
        <p:nvSpPr>
          <p:cNvPr id="4" name="Content Placeholder 3"/>
          <p:cNvSpPr>
            <a:spLocks noGrp="1"/>
          </p:cNvSpPr>
          <p:nvPr>
            <p:ph sz="half" idx="1"/>
          </p:nvPr>
        </p:nvSpPr>
        <p:spPr/>
        <p:txBody>
          <a:bodyPr>
            <a:normAutofit fontScale="92500" lnSpcReduction="10000"/>
          </a:bodyPr>
          <a:lstStyle/>
          <a:p>
            <a:r>
              <a:rPr lang="en-US" dirty="0"/>
              <a:t>Prostitution</a:t>
            </a:r>
          </a:p>
          <a:p>
            <a:r>
              <a:rPr lang="en-US" dirty="0"/>
              <a:t>Exotic dancing</a:t>
            </a:r>
          </a:p>
          <a:p>
            <a:r>
              <a:rPr lang="en-US" dirty="0"/>
              <a:t>Agricultural work</a:t>
            </a:r>
          </a:p>
          <a:p>
            <a:r>
              <a:rPr lang="en-US" dirty="0"/>
              <a:t>Landscape work</a:t>
            </a:r>
          </a:p>
          <a:p>
            <a:r>
              <a:rPr lang="en-US" dirty="0"/>
              <a:t>Domestic work and child care (“domestic servitude”)</a:t>
            </a:r>
          </a:p>
          <a:p>
            <a:r>
              <a:rPr lang="en-US" dirty="0"/>
              <a:t>Factory work</a:t>
            </a:r>
          </a:p>
        </p:txBody>
      </p:sp>
      <p:sp>
        <p:nvSpPr>
          <p:cNvPr id="5" name="Content Placeholder 4"/>
          <p:cNvSpPr>
            <a:spLocks noGrp="1"/>
          </p:cNvSpPr>
          <p:nvPr>
            <p:ph sz="half" idx="2"/>
          </p:nvPr>
        </p:nvSpPr>
        <p:spPr/>
        <p:txBody>
          <a:bodyPr>
            <a:normAutofit fontScale="92500" lnSpcReduction="10000"/>
          </a:bodyPr>
          <a:lstStyle/>
          <a:p>
            <a:r>
              <a:rPr lang="en-US" dirty="0"/>
              <a:t>Personal sexual exploitation</a:t>
            </a:r>
          </a:p>
          <a:p>
            <a:r>
              <a:rPr lang="en-US" dirty="0"/>
              <a:t>Begging/ street peddling</a:t>
            </a:r>
          </a:p>
          <a:p>
            <a:r>
              <a:rPr lang="en-US" dirty="0"/>
              <a:t>Restaurant work</a:t>
            </a:r>
          </a:p>
          <a:p>
            <a:r>
              <a:rPr lang="en-US" dirty="0"/>
              <a:t>Construction work</a:t>
            </a:r>
          </a:p>
          <a:p>
            <a:r>
              <a:rPr lang="en-US" dirty="0"/>
              <a:t>Carnival work</a:t>
            </a:r>
          </a:p>
          <a:p>
            <a:r>
              <a:rPr lang="en-US" dirty="0"/>
              <a:t>Hotel housekeeping</a:t>
            </a:r>
          </a:p>
          <a:p>
            <a:r>
              <a:rPr lang="en-US" dirty="0"/>
              <a:t>Day labor</a:t>
            </a:r>
          </a:p>
          <a:p>
            <a:endParaRPr lang="en-US" dirty="0"/>
          </a:p>
        </p:txBody>
      </p:sp>
    </p:spTree>
    <p:extLst>
      <p:ext uri="{BB962C8B-B14F-4D97-AF65-F5344CB8AC3E}">
        <p14:creationId xmlns:p14="http://schemas.microsoft.com/office/powerpoint/2010/main" val="2149747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Defendants May Be Victims Too: </a:t>
            </a:r>
            <a:br>
              <a:rPr lang="en-US" dirty="0"/>
            </a:br>
            <a:r>
              <a:rPr lang="en-US" dirty="0"/>
              <a:t>Defenses</a:t>
            </a: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a:t>§ 431 Duress as affirmative defense; defense unavailable in certain situations.</a:t>
            </a:r>
          </a:p>
          <a:p>
            <a:pPr lvl="1"/>
            <a:r>
              <a:rPr lang="en-US" dirty="0"/>
              <a:t>(a) In any prosecution for an offense, it is an affirmative defense that the defendant engaged in the conduct charged to constitute the offense because the defendant was coerced to do so by the use of, or a threat to use, force against the defendant's person or the person of another, which a reasonable person in the defendant's situation would have been unable to resist.</a:t>
            </a:r>
          </a:p>
          <a:p>
            <a:pPr lvl="1"/>
            <a:r>
              <a:rPr lang="en-US" dirty="0"/>
              <a:t>(b) The defense provided by subsection (a) of this section is unavailable if the defendant intentionally or recklessly placed himself or herself in a situation in which it was probable that the defendant would be subjected to duress.</a:t>
            </a:r>
          </a:p>
          <a:p>
            <a:r>
              <a:rPr lang="en-US" dirty="0"/>
              <a:t>Coercion may negate criminal intent</a:t>
            </a:r>
          </a:p>
          <a:p>
            <a:r>
              <a:rPr lang="en-US" dirty="0"/>
              <a:t>Coercion may be used as mitigation</a:t>
            </a:r>
          </a:p>
          <a:p>
            <a:pPr lvl="1" algn="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722546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Defendants May Be Victims Too: </a:t>
            </a:r>
            <a:br>
              <a:rPr lang="en-US" dirty="0"/>
            </a:br>
            <a:r>
              <a:rPr lang="en-US" dirty="0"/>
              <a:t>Options</a:t>
            </a:r>
          </a:p>
        </p:txBody>
      </p:sp>
      <p:sp>
        <p:nvSpPr>
          <p:cNvPr id="3" name="Content Placeholder 2"/>
          <p:cNvSpPr>
            <a:spLocks noGrp="1"/>
          </p:cNvSpPr>
          <p:nvPr>
            <p:ph idx="1"/>
          </p:nvPr>
        </p:nvSpPr>
        <p:spPr/>
        <p:txBody>
          <a:bodyPr>
            <a:normAutofit fontScale="92500" lnSpcReduction="20000"/>
          </a:bodyPr>
          <a:lstStyle/>
          <a:p>
            <a:r>
              <a:rPr lang="en-US" dirty="0"/>
              <a:t>Defense may provide evidence that defendant is victim</a:t>
            </a:r>
          </a:p>
          <a:p>
            <a:pPr lvl="1"/>
            <a:r>
              <a:rPr lang="en-US" dirty="0"/>
              <a:t>Persuade DOJ to drop case</a:t>
            </a:r>
          </a:p>
          <a:p>
            <a:pPr lvl="1"/>
            <a:r>
              <a:rPr lang="en-US" dirty="0"/>
              <a:t>Negate intent</a:t>
            </a:r>
          </a:p>
          <a:p>
            <a:pPr lvl="1"/>
            <a:r>
              <a:rPr lang="en-US" dirty="0"/>
              <a:t>Defense of coercion</a:t>
            </a:r>
          </a:p>
          <a:p>
            <a:pPr lvl="1"/>
            <a:r>
              <a:rPr lang="en-US" dirty="0"/>
              <a:t>Mitigation</a:t>
            </a:r>
          </a:p>
          <a:p>
            <a:r>
              <a:rPr lang="en-US" dirty="0"/>
              <a:t>Court may refuse to accept guilty plea if defendant may actually be victim</a:t>
            </a:r>
          </a:p>
          <a:p>
            <a:pPr lvl="1"/>
            <a:r>
              <a:rPr lang="en-US" dirty="0"/>
              <a:t>Send defendant to treatment programs or problem solving court </a:t>
            </a:r>
          </a:p>
          <a:p>
            <a:r>
              <a:rPr lang="en-US" dirty="0"/>
              <a:t>Continue case to gather additional evidence on victimization</a:t>
            </a:r>
          </a:p>
          <a:p>
            <a:endParaRPr lang="en-US" dirty="0"/>
          </a:p>
        </p:txBody>
      </p:sp>
    </p:spTree>
    <p:extLst>
      <p:ext uri="{BB962C8B-B14F-4D97-AF65-F5344CB8AC3E}">
        <p14:creationId xmlns:p14="http://schemas.microsoft.com/office/powerpoint/2010/main" val="2477233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Awareness is occurring</a:t>
            </a:r>
          </a:p>
        </p:txBody>
      </p:sp>
      <p:sp>
        <p:nvSpPr>
          <p:cNvPr id="3" name="Content Placeholder 2"/>
          <p:cNvSpPr>
            <a:spLocks noGrp="1"/>
          </p:cNvSpPr>
          <p:nvPr>
            <p:ph sz="half" idx="1"/>
          </p:nvPr>
        </p:nvSpPr>
        <p:spPr/>
        <p:txBody>
          <a:bodyPr>
            <a:normAutofit fontScale="85000" lnSpcReduction="10000"/>
          </a:bodyPr>
          <a:lstStyle/>
          <a:p>
            <a:r>
              <a:rPr lang="en-US" dirty="0"/>
              <a:t>American Academy of Pediatrics (AAP)</a:t>
            </a:r>
          </a:p>
          <a:p>
            <a:r>
              <a:rPr lang="en-US" dirty="0"/>
              <a:t>American College of Emergency Physicians</a:t>
            </a:r>
          </a:p>
          <a:p>
            <a:r>
              <a:rPr lang="en-US" dirty="0"/>
              <a:t>The American College of Obstetricians and Gynecologists (ACOG)</a:t>
            </a:r>
          </a:p>
          <a:p>
            <a:r>
              <a:rPr lang="en-US" dirty="0"/>
              <a:t>American Medical Association (AMA)</a:t>
            </a:r>
          </a:p>
          <a:p>
            <a:r>
              <a:rPr lang="en-US" dirty="0"/>
              <a:t>American Medical Women’s Association (AMWA)</a:t>
            </a:r>
          </a:p>
        </p:txBody>
      </p:sp>
      <p:sp>
        <p:nvSpPr>
          <p:cNvPr id="4" name="Content Placeholder 3"/>
          <p:cNvSpPr>
            <a:spLocks noGrp="1"/>
          </p:cNvSpPr>
          <p:nvPr>
            <p:ph sz="half" idx="2"/>
          </p:nvPr>
        </p:nvSpPr>
        <p:spPr/>
        <p:txBody>
          <a:bodyPr>
            <a:normAutofit fontScale="85000" lnSpcReduction="10000"/>
          </a:bodyPr>
          <a:lstStyle/>
          <a:p>
            <a:r>
              <a:rPr lang="en-US" dirty="0"/>
              <a:t>American Nurses Association (ANA)</a:t>
            </a:r>
          </a:p>
          <a:p>
            <a:r>
              <a:rPr lang="en-US" dirty="0"/>
              <a:t>American Psychological Association (APA)</a:t>
            </a:r>
          </a:p>
          <a:p>
            <a:r>
              <a:rPr lang="en-US" dirty="0"/>
              <a:t>Emergency Nurses Association</a:t>
            </a:r>
          </a:p>
          <a:p>
            <a:r>
              <a:rPr lang="en-US" dirty="0"/>
              <a:t>New York State Nurse’s Association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8587" y="1565189"/>
            <a:ext cx="6842451" cy="923330"/>
          </a:xfrm>
          <a:prstGeom prst="rect">
            <a:avLst/>
          </a:prstGeom>
          <a:noFill/>
        </p:spPr>
        <p:txBody>
          <a:bodyPr wrap="none" rtlCol="0">
            <a:spAutoFit/>
          </a:bodyPr>
          <a:lstStyle/>
          <a:p>
            <a:pPr algn="ctr"/>
            <a:r>
              <a:rPr lang="en-US" sz="5400" dirty="0"/>
              <a:t>Condition/Environment</a:t>
            </a:r>
          </a:p>
        </p:txBody>
      </p:sp>
      <p:sp>
        <p:nvSpPr>
          <p:cNvPr id="3" name="TextBox 2"/>
          <p:cNvSpPr txBox="1"/>
          <p:nvPr/>
        </p:nvSpPr>
        <p:spPr>
          <a:xfrm>
            <a:off x="1577812" y="4224574"/>
            <a:ext cx="8954695" cy="923330"/>
          </a:xfrm>
          <a:prstGeom prst="rect">
            <a:avLst/>
          </a:prstGeom>
          <a:noFill/>
        </p:spPr>
        <p:txBody>
          <a:bodyPr wrap="none" rtlCol="0">
            <a:spAutoFit/>
          </a:bodyPr>
          <a:lstStyle/>
          <a:p>
            <a:r>
              <a:rPr lang="en-US" sz="5400" dirty="0"/>
              <a:t>Impacts on Health &amp; Healthcare</a:t>
            </a:r>
          </a:p>
        </p:txBody>
      </p:sp>
      <p:sp>
        <p:nvSpPr>
          <p:cNvPr id="4" name="Down Arrow 3"/>
          <p:cNvSpPr/>
          <p:nvPr/>
        </p:nvSpPr>
        <p:spPr>
          <a:xfrm>
            <a:off x="5519803" y="2800260"/>
            <a:ext cx="699763" cy="1219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Findings</a:t>
            </a:r>
          </a:p>
        </p:txBody>
      </p:sp>
      <p:sp>
        <p:nvSpPr>
          <p:cNvPr id="3" name="Content Placeholder 2"/>
          <p:cNvSpPr>
            <a:spLocks noGrp="1"/>
          </p:cNvSpPr>
          <p:nvPr>
            <p:ph idx="1"/>
          </p:nvPr>
        </p:nvSpPr>
        <p:spPr/>
        <p:txBody>
          <a:bodyPr/>
          <a:lstStyle/>
          <a:p>
            <a:r>
              <a:rPr lang="en-US" dirty="0"/>
              <a:t>Sexual assault</a:t>
            </a:r>
          </a:p>
          <a:p>
            <a:r>
              <a:rPr lang="en-US" dirty="0"/>
              <a:t>Physical Injury</a:t>
            </a:r>
          </a:p>
          <a:p>
            <a:r>
              <a:rPr lang="en-US" dirty="0"/>
              <a:t>Substance abuse/overdose issues</a:t>
            </a:r>
          </a:p>
          <a:p>
            <a:r>
              <a:rPr lang="en-US" dirty="0"/>
              <a:t>Reproductive concerns</a:t>
            </a:r>
          </a:p>
          <a:p>
            <a:r>
              <a:rPr lang="en-US" dirty="0"/>
              <a:t>Psychological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napier\Desktop\Capture.PNG"/>
          <p:cNvPicPr>
            <a:picLocks noChangeAspect="1" noChangeArrowheads="1"/>
          </p:cNvPicPr>
          <p:nvPr/>
        </p:nvPicPr>
        <p:blipFill>
          <a:blip r:embed="rId2"/>
          <a:srcRect/>
          <a:stretch>
            <a:fillRect/>
          </a:stretch>
        </p:blipFill>
        <p:spPr bwMode="auto">
          <a:xfrm>
            <a:off x="922790" y="1172593"/>
            <a:ext cx="10345576" cy="4507357"/>
          </a:xfrm>
          <a:prstGeom prst="rect">
            <a:avLst/>
          </a:prstGeom>
          <a:noFill/>
        </p:spPr>
      </p:pic>
      <p:sp>
        <p:nvSpPr>
          <p:cNvPr id="3" name="TextBox 2"/>
          <p:cNvSpPr txBox="1"/>
          <p:nvPr/>
        </p:nvSpPr>
        <p:spPr>
          <a:xfrm>
            <a:off x="8610658" y="5850830"/>
            <a:ext cx="2763898" cy="246221"/>
          </a:xfrm>
          <a:prstGeom prst="rect">
            <a:avLst/>
          </a:prstGeom>
          <a:noFill/>
        </p:spPr>
        <p:txBody>
          <a:bodyPr wrap="none" rtlCol="0">
            <a:spAutoFit/>
          </a:bodyPr>
          <a:lstStyle/>
          <a:p>
            <a:r>
              <a:rPr lang="en-US" sz="1000" dirty="0"/>
              <a:t>PEDIATRICS Volume 135, number 3, March 2015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Clues</a:t>
            </a:r>
          </a:p>
        </p:txBody>
      </p:sp>
      <p:sp>
        <p:nvSpPr>
          <p:cNvPr id="3" name="Content Placeholder 2"/>
          <p:cNvSpPr>
            <a:spLocks noGrp="1"/>
          </p:cNvSpPr>
          <p:nvPr>
            <p:ph sz="half" idx="1"/>
          </p:nvPr>
        </p:nvSpPr>
        <p:spPr/>
        <p:txBody>
          <a:bodyPr>
            <a:normAutofit fontScale="77500" lnSpcReduction="20000"/>
          </a:bodyPr>
          <a:lstStyle/>
          <a:p>
            <a:r>
              <a:rPr lang="en-US" dirty="0"/>
              <a:t>Sexually transmitted diseases</a:t>
            </a:r>
          </a:p>
          <a:p>
            <a:r>
              <a:rPr lang="en-US" dirty="0"/>
              <a:t>Pregnancy</a:t>
            </a:r>
          </a:p>
          <a:p>
            <a:r>
              <a:rPr lang="en-US" dirty="0"/>
              <a:t>Infertility</a:t>
            </a:r>
          </a:p>
          <a:p>
            <a:r>
              <a:rPr lang="en-US" dirty="0"/>
              <a:t>Infections or mutilations</a:t>
            </a:r>
          </a:p>
          <a:p>
            <a:r>
              <a:rPr lang="en-US" dirty="0"/>
              <a:t>Chronic back, hearing, cardiovascular or respiratory problems</a:t>
            </a:r>
          </a:p>
          <a:p>
            <a:r>
              <a:rPr lang="en-US" dirty="0"/>
              <a:t>Weak eyes</a:t>
            </a:r>
          </a:p>
          <a:p>
            <a:r>
              <a:rPr lang="en-US" dirty="0"/>
              <a:t>Malnourishment and serious dental problems</a:t>
            </a:r>
          </a:p>
        </p:txBody>
      </p:sp>
      <p:sp>
        <p:nvSpPr>
          <p:cNvPr id="4" name="Content Placeholder 3"/>
          <p:cNvSpPr>
            <a:spLocks noGrp="1"/>
          </p:cNvSpPr>
          <p:nvPr>
            <p:ph sz="half" idx="2"/>
          </p:nvPr>
        </p:nvSpPr>
        <p:spPr/>
        <p:txBody>
          <a:bodyPr>
            <a:normAutofit fontScale="77500" lnSpcReduction="20000"/>
          </a:bodyPr>
          <a:lstStyle/>
          <a:p>
            <a:r>
              <a:rPr lang="en-US" dirty="0"/>
              <a:t>Tuberculosis</a:t>
            </a:r>
          </a:p>
          <a:p>
            <a:r>
              <a:rPr lang="en-US" dirty="0"/>
              <a:t>Undetected or untreated diseases</a:t>
            </a:r>
          </a:p>
          <a:p>
            <a:r>
              <a:rPr lang="en-US" dirty="0"/>
              <a:t>Bruises in areas that won’t damage their outward appearance</a:t>
            </a:r>
          </a:p>
          <a:p>
            <a:r>
              <a:rPr lang="en-US" dirty="0"/>
              <a:t>Substance abuse problems</a:t>
            </a:r>
          </a:p>
          <a:p>
            <a:r>
              <a:rPr lang="en-US" dirty="0"/>
              <a:t>Psychological trauma:  depression, stress related disorders, phobias and panic attacks</a:t>
            </a:r>
          </a:p>
          <a:p>
            <a:r>
              <a:rPr lang="en-US" dirty="0"/>
              <a:t>Feelings of helplessness</a:t>
            </a:r>
          </a:p>
          <a:p>
            <a:r>
              <a:rPr lang="en-US" dirty="0"/>
              <a:t>Cultural shock</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634314" y="698457"/>
            <a:ext cx="4718050" cy="576262"/>
          </a:xfrm>
        </p:spPr>
        <p:txBody>
          <a:bodyPr/>
          <a:lstStyle/>
          <a:p>
            <a:r>
              <a:rPr lang="en-US" dirty="0"/>
              <a:t>911 Emergency</a:t>
            </a:r>
          </a:p>
        </p:txBody>
      </p:sp>
      <p:sp>
        <p:nvSpPr>
          <p:cNvPr id="6" name="Content Placeholder 5"/>
          <p:cNvSpPr>
            <a:spLocks noGrp="1"/>
          </p:cNvSpPr>
          <p:nvPr>
            <p:ph sz="half" idx="4294967295"/>
          </p:nvPr>
        </p:nvSpPr>
        <p:spPr>
          <a:xfrm>
            <a:off x="634313" y="1264037"/>
            <a:ext cx="5527589" cy="2187618"/>
          </a:xfrm>
        </p:spPr>
        <p:txBody>
          <a:bodyPr>
            <a:normAutofit fontScale="85000" lnSpcReduction="10000"/>
          </a:bodyPr>
          <a:lstStyle/>
          <a:p>
            <a:r>
              <a:rPr lang="en-US" dirty="0"/>
              <a:t>For urgent situations, notify local law enforcement immediately by calling 911. You may also want to alert the National Human Trafficking Resource Center described below so that they can ensure response by law enforcement officials knowledgeable about human trafficking.</a:t>
            </a:r>
            <a:br>
              <a:rPr lang="en-US" dirty="0"/>
            </a:br>
            <a:endParaRPr lang="en-US" dirty="0"/>
          </a:p>
        </p:txBody>
      </p:sp>
      <p:sp>
        <p:nvSpPr>
          <p:cNvPr id="7" name="Text Placeholder 6"/>
          <p:cNvSpPr>
            <a:spLocks noGrp="1"/>
          </p:cNvSpPr>
          <p:nvPr>
            <p:ph type="body" sz="quarter" idx="4294967295"/>
          </p:nvPr>
        </p:nvSpPr>
        <p:spPr>
          <a:xfrm>
            <a:off x="6301946" y="698457"/>
            <a:ext cx="5313405" cy="796925"/>
          </a:xfrm>
        </p:spPr>
        <p:txBody>
          <a:bodyPr/>
          <a:lstStyle/>
          <a:p>
            <a:r>
              <a:rPr lang="en-US" sz="1600" b="1" dirty="0"/>
              <a:t>1-888-3737-888 National Human Trafficking Resource Center</a:t>
            </a:r>
            <a:endParaRPr lang="en-US" sz="1600" dirty="0"/>
          </a:p>
        </p:txBody>
      </p:sp>
      <p:sp>
        <p:nvSpPr>
          <p:cNvPr id="8" name="Content Placeholder 7"/>
          <p:cNvSpPr>
            <a:spLocks noGrp="1"/>
          </p:cNvSpPr>
          <p:nvPr>
            <p:ph sz="quarter" idx="4294967295"/>
          </p:nvPr>
        </p:nvSpPr>
        <p:spPr>
          <a:xfrm>
            <a:off x="6301946" y="1264038"/>
            <a:ext cx="5313405" cy="2615984"/>
          </a:xfrm>
        </p:spPr>
        <p:txBody>
          <a:bodyPr>
            <a:normAutofit fontScale="70000" lnSpcReduction="20000"/>
          </a:bodyPr>
          <a:lstStyle/>
          <a:p>
            <a:r>
              <a:rPr lang="en-US" dirty="0"/>
              <a:t>Call the National Human Trafficking Resource Center, a national 24-hour, toll-free, multilingual anti-trafficking hotline. Call 1-888-3737-888 to report a tip; connect with anti-trafficking services in your area; or request training and technical assistance, general information, or specific anti-trafficking resources. The Center is equipped to handle calls from all regions of the United States from a wide range of callers including, but not limited to: potential trafficking victims, community members, law enforcement, medical professionals, legal professionals, service providers, researchers, students, and policymakers.</a:t>
            </a:r>
            <a:br>
              <a:rPr lang="en-US" dirty="0"/>
            </a:br>
            <a:endParaRPr lang="en-US" dirty="0"/>
          </a:p>
        </p:txBody>
      </p:sp>
      <p:sp>
        <p:nvSpPr>
          <p:cNvPr id="9" name="Text Placeholder 4"/>
          <p:cNvSpPr txBox="1">
            <a:spLocks/>
          </p:cNvSpPr>
          <p:nvPr/>
        </p:nvSpPr>
        <p:spPr>
          <a:xfrm>
            <a:off x="902043" y="3729104"/>
            <a:ext cx="6470822" cy="57626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800" b="1" dirty="0"/>
              <a:t>1-888-428-7581 U.S. Department of Justice Worker Exploitation Complaint Line</a:t>
            </a:r>
            <a:br>
              <a:rPr lang="en-US" sz="1800" dirty="0"/>
            </a:br>
            <a:endParaRPr lang="en-US" sz="1800" dirty="0"/>
          </a:p>
        </p:txBody>
      </p:sp>
      <p:sp>
        <p:nvSpPr>
          <p:cNvPr id="10" name="Content Placeholder 5"/>
          <p:cNvSpPr txBox="1">
            <a:spLocks/>
          </p:cNvSpPr>
          <p:nvPr/>
        </p:nvSpPr>
        <p:spPr>
          <a:xfrm>
            <a:off x="887626" y="4351470"/>
            <a:ext cx="10548552" cy="156525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700" dirty="0"/>
              <a:t>Call the U.S. Department of Justice’s dedicated human trafficking toll-free complaint line at </a:t>
            </a:r>
            <a:r>
              <a:rPr lang="en-US" sz="1700" b="1" dirty="0"/>
              <a:t>1-888-428-7581 </a:t>
            </a:r>
            <a:r>
              <a:rPr lang="en-US" sz="1700" dirty="0"/>
              <a:t>(weekdays 9 AM - 5 PM EST) to report suspected instances of human trafficking or worker exploitation or contact the FBI field office nearest you .This call is toll-free and offers foreign language translation services in most languages as well as TTY. After business hours, the complaint line has a message service in English, Spanish, Russian, and Mandarin.</a:t>
            </a:r>
          </a:p>
        </p:txBody>
      </p:sp>
    </p:spTree>
    <p:extLst>
      <p:ext uri="{BB962C8B-B14F-4D97-AF65-F5344CB8AC3E}">
        <p14:creationId xmlns:p14="http://schemas.microsoft.com/office/powerpoint/2010/main" val="2367761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Sources	</a:t>
            </a:r>
          </a:p>
        </p:txBody>
      </p:sp>
      <p:sp>
        <p:nvSpPr>
          <p:cNvPr id="3" name="Content Placeholder 2"/>
          <p:cNvSpPr>
            <a:spLocks noGrp="1"/>
          </p:cNvSpPr>
          <p:nvPr>
            <p:ph idx="1"/>
          </p:nvPr>
        </p:nvSpPr>
        <p:spPr/>
        <p:txBody>
          <a:bodyPr>
            <a:normAutofit fontScale="85000" lnSpcReduction="20000"/>
          </a:bodyPr>
          <a:lstStyle/>
          <a:p>
            <a:r>
              <a:rPr lang="en-US" dirty="0">
                <a:hlinkClick r:id="rId2"/>
              </a:rPr>
              <a:t>www.PolarisProject.org</a:t>
            </a:r>
            <a:endParaRPr lang="en-US" dirty="0"/>
          </a:p>
          <a:p>
            <a:r>
              <a:rPr lang="en-US" dirty="0">
                <a:hlinkClick r:id="rId3"/>
              </a:rPr>
              <a:t>http://SharedHope.org</a:t>
            </a:r>
            <a:endParaRPr lang="en-US" dirty="0"/>
          </a:p>
          <a:p>
            <a:r>
              <a:rPr lang="en-US" dirty="0">
                <a:hlinkClick r:id="rId4"/>
              </a:rPr>
              <a:t>www.nij.gov</a:t>
            </a:r>
            <a:r>
              <a:rPr lang="en-US" dirty="0"/>
              <a:t>	</a:t>
            </a:r>
          </a:p>
          <a:p>
            <a:r>
              <a:rPr lang="en-US" dirty="0">
                <a:hlinkClick r:id="rId5"/>
              </a:rPr>
              <a:t>www.ovcttac.gov</a:t>
            </a:r>
            <a:endParaRPr lang="en-US" dirty="0"/>
          </a:p>
          <a:p>
            <a:r>
              <a:rPr lang="en-US" dirty="0">
                <a:hlinkClick r:id="rId6"/>
              </a:rPr>
              <a:t>www.bja.gov</a:t>
            </a:r>
            <a:endParaRPr lang="en-US" dirty="0"/>
          </a:p>
          <a:p>
            <a:r>
              <a:rPr lang="en-US" dirty="0">
                <a:hlinkClick r:id="rId7"/>
              </a:rPr>
              <a:t>http://www.htcourts.org/wp-content/uploads/HT_Victims_asCriminalDefendants_v01.pdf?InformationCard=HT-Victims-as-Criminal-Defendants</a:t>
            </a:r>
            <a:endParaRPr lang="en-US" dirty="0"/>
          </a:p>
          <a:p>
            <a:r>
              <a:rPr lang="en-US" dirty="0">
                <a:hlinkClick r:id="rId8"/>
              </a:rPr>
              <a:t>www.state.gov/j/tip/id/help/index.htm</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3716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is involved in trafficking?	</a:t>
            </a:r>
          </a:p>
        </p:txBody>
      </p:sp>
      <p:sp>
        <p:nvSpPr>
          <p:cNvPr id="3" name="Content Placeholder 2"/>
          <p:cNvSpPr>
            <a:spLocks noGrp="1"/>
          </p:cNvSpPr>
          <p:nvPr>
            <p:ph idx="1"/>
          </p:nvPr>
        </p:nvSpPr>
        <p:spPr/>
        <p:txBody>
          <a:bodyPr>
            <a:normAutofit/>
          </a:bodyPr>
          <a:lstStyle/>
          <a:p>
            <a:r>
              <a:rPr lang="en-US" dirty="0"/>
              <a:t>Recruiter-	Gains the victim’s trust and then sells for labor or to a pimp. 					Can be a boyfriend, neighbor, or family member.</a:t>
            </a:r>
          </a:p>
          <a:p>
            <a:r>
              <a:rPr lang="en-US" dirty="0"/>
              <a:t>Trafficker-	Person who controls the victims. They instill fear through 					abuse, threats, and lies. Can be a member of the victim’s family. </a:t>
            </a:r>
          </a:p>
          <a:p>
            <a:r>
              <a:rPr lang="en-US" dirty="0"/>
              <a:t>Victim-		Can be </a:t>
            </a:r>
            <a:r>
              <a:rPr lang="en-US" u="sng" dirty="0"/>
              <a:t>anyone</a:t>
            </a:r>
            <a:endParaRPr lang="en-US" dirty="0"/>
          </a:p>
          <a:p>
            <a:r>
              <a:rPr lang="en-US" dirty="0"/>
              <a:t>Consumer-	Funds the “industry” by purchasing the goods and services. The 				consumer is often unaware that someone is suffering. </a:t>
            </a:r>
          </a:p>
          <a:p>
            <a:pPr lvl="1"/>
            <a:endParaRPr lang="en-US" dirty="0"/>
          </a:p>
        </p:txBody>
      </p:sp>
    </p:spTree>
    <p:extLst>
      <p:ext uri="{BB962C8B-B14F-4D97-AF65-F5344CB8AC3E}">
        <p14:creationId xmlns:p14="http://schemas.microsoft.com/office/powerpoint/2010/main" val="42295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Smuggling 			vs.			 Trafficking</a:t>
            </a:r>
          </a:p>
        </p:txBody>
      </p:sp>
      <p:sp>
        <p:nvSpPr>
          <p:cNvPr id="4" name="Content Placeholder 3"/>
          <p:cNvSpPr>
            <a:spLocks noGrp="1"/>
          </p:cNvSpPr>
          <p:nvPr>
            <p:ph sz="half" idx="1"/>
          </p:nvPr>
        </p:nvSpPr>
        <p:spPr/>
        <p:txBody>
          <a:bodyPr>
            <a:normAutofit fontScale="92500"/>
          </a:bodyPr>
          <a:lstStyle/>
          <a:p>
            <a:r>
              <a:rPr lang="en-US" dirty="0"/>
              <a:t>Requires illegal crossing of the U.S. border</a:t>
            </a:r>
          </a:p>
          <a:p>
            <a:r>
              <a:rPr lang="en-US" dirty="0"/>
              <a:t>Smugglers typically make their money once the alien has reached the U.S. border; their “business relationship” is then terminated</a:t>
            </a:r>
          </a:p>
          <a:p>
            <a:r>
              <a:rPr lang="en-US" dirty="0"/>
              <a:t>Can become trafficking once a person is forced to provide labor or services</a:t>
            </a:r>
          </a:p>
        </p:txBody>
      </p:sp>
      <p:sp>
        <p:nvSpPr>
          <p:cNvPr id="5" name="Content Placeholder 4"/>
          <p:cNvSpPr>
            <a:spLocks noGrp="1"/>
          </p:cNvSpPr>
          <p:nvPr>
            <p:ph sz="half" idx="2"/>
          </p:nvPr>
        </p:nvSpPr>
        <p:spPr/>
        <p:txBody>
          <a:bodyPr>
            <a:normAutofit fontScale="92500"/>
          </a:bodyPr>
          <a:lstStyle/>
          <a:p>
            <a:r>
              <a:rPr lang="en-US" dirty="0"/>
              <a:t>An offense against a person</a:t>
            </a:r>
          </a:p>
          <a:p>
            <a:r>
              <a:rPr lang="en-US" dirty="0"/>
              <a:t>Involves compelled labor or service</a:t>
            </a:r>
          </a:p>
          <a:p>
            <a:r>
              <a:rPr lang="en-US" dirty="0"/>
              <a:t>Traffickers may use smuggling debt as a means to control victims</a:t>
            </a:r>
          </a:p>
          <a:p>
            <a:r>
              <a:rPr lang="en-US" dirty="0"/>
              <a:t>Traffickers maintain ongoing control over victims, even after the border is crossed</a:t>
            </a:r>
          </a:p>
        </p:txBody>
      </p:sp>
    </p:spTree>
    <p:extLst>
      <p:ext uri="{BB962C8B-B14F-4D97-AF65-F5344CB8AC3E}">
        <p14:creationId xmlns:p14="http://schemas.microsoft.com/office/powerpoint/2010/main" val="243536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44454" y="634000"/>
            <a:ext cx="6079763" cy="2905653"/>
          </a:xfrm>
          <a:prstGeom prst="rect">
            <a:avLst/>
          </a:prstGeom>
        </p:spPr>
      </p:pic>
      <p:pic>
        <p:nvPicPr>
          <p:cNvPr id="3" name="Picture 2"/>
          <p:cNvPicPr>
            <a:picLocks noChangeAspect="1"/>
          </p:cNvPicPr>
          <p:nvPr/>
        </p:nvPicPr>
        <p:blipFill>
          <a:blip r:embed="rId3"/>
          <a:stretch>
            <a:fillRect/>
          </a:stretch>
        </p:blipFill>
        <p:spPr>
          <a:xfrm>
            <a:off x="636503" y="3368402"/>
            <a:ext cx="5487459" cy="2818332"/>
          </a:xfrm>
          <a:prstGeom prst="rect">
            <a:avLst/>
          </a:prstGeom>
        </p:spPr>
      </p:pic>
      <p:sp>
        <p:nvSpPr>
          <p:cNvPr id="10" name="TextBox 9"/>
          <p:cNvSpPr txBox="1"/>
          <p:nvPr/>
        </p:nvSpPr>
        <p:spPr>
          <a:xfrm>
            <a:off x="636503" y="1154960"/>
            <a:ext cx="4807951" cy="1231106"/>
          </a:xfrm>
          <a:prstGeom prst="rect">
            <a:avLst/>
          </a:prstGeom>
          <a:noFill/>
        </p:spPr>
        <p:txBody>
          <a:bodyPr wrap="square" rtlCol="0">
            <a:spAutoFit/>
          </a:bodyPr>
          <a:lstStyle/>
          <a:p>
            <a:r>
              <a:rPr lang="en-US" sz="2000" dirty="0"/>
              <a:t>Two types of Human Trafficking exist</a:t>
            </a:r>
            <a:r>
              <a:rPr lang="en-US" dirty="0"/>
              <a:t>:</a:t>
            </a:r>
          </a:p>
          <a:p>
            <a:pPr marL="742950" lvl="1" indent="-285750">
              <a:buFont typeface="Arial" panose="020B0604020202020204" pitchFamily="34" charset="0"/>
              <a:buChar char="•"/>
            </a:pPr>
            <a:r>
              <a:rPr lang="en-US" dirty="0"/>
              <a:t>Labor Trafficking</a:t>
            </a:r>
          </a:p>
          <a:p>
            <a:pPr marL="742950" lvl="1" indent="-285750">
              <a:buFont typeface="Arial" panose="020B0604020202020204" pitchFamily="34" charset="0"/>
              <a:buChar char="•"/>
            </a:pPr>
            <a:r>
              <a:rPr lang="en-US" dirty="0"/>
              <a:t>Sexual Servitude</a:t>
            </a:r>
          </a:p>
          <a:p>
            <a:endParaRPr lang="en-US" dirty="0"/>
          </a:p>
        </p:txBody>
      </p:sp>
    </p:spTree>
    <p:extLst>
      <p:ext uri="{BB962C8B-B14F-4D97-AF65-F5344CB8AC3E}">
        <p14:creationId xmlns:p14="http://schemas.microsoft.com/office/powerpoint/2010/main" val="386583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Trafficking: What is it?</a:t>
            </a:r>
          </a:p>
        </p:txBody>
      </p:sp>
      <p:sp>
        <p:nvSpPr>
          <p:cNvPr id="3" name="Content Placeholder 2"/>
          <p:cNvSpPr>
            <a:spLocks noGrp="1"/>
          </p:cNvSpPr>
          <p:nvPr>
            <p:ph idx="1"/>
          </p:nvPr>
        </p:nvSpPr>
        <p:spPr/>
        <p:txBody>
          <a:bodyPr>
            <a:normAutofit/>
          </a:bodyPr>
          <a:lstStyle/>
          <a:p>
            <a:pPr lvl="2"/>
            <a:r>
              <a:rPr lang="en-US" sz="2800" dirty="0"/>
              <a:t>A person is guilty of trafficking an individual if the person knowingly recruits, transports, harbors, receives, provides, obtains, isolates, maintains, or entices an individual in furtherance of </a:t>
            </a:r>
            <a:r>
              <a:rPr lang="en-US" sz="2800" u="sng" dirty="0"/>
              <a:t>forced labor </a:t>
            </a:r>
            <a:r>
              <a:rPr lang="en-US" sz="2800" dirty="0"/>
              <a:t>or </a:t>
            </a:r>
            <a:r>
              <a:rPr lang="en-US" sz="2800" u="sng" dirty="0"/>
              <a:t>sexual servitude</a:t>
            </a:r>
          </a:p>
          <a:p>
            <a:endParaRPr lang="en-US" dirty="0"/>
          </a:p>
        </p:txBody>
      </p:sp>
    </p:spTree>
    <p:extLst>
      <p:ext uri="{BB962C8B-B14F-4D97-AF65-F5344CB8AC3E}">
        <p14:creationId xmlns:p14="http://schemas.microsoft.com/office/powerpoint/2010/main" val="22337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Trafficking a.k.a Forced Labor</a:t>
            </a:r>
          </a:p>
        </p:txBody>
      </p:sp>
      <p:sp>
        <p:nvSpPr>
          <p:cNvPr id="3" name="Content Placeholder 2"/>
          <p:cNvSpPr>
            <a:spLocks noGrp="1"/>
          </p:cNvSpPr>
          <p:nvPr>
            <p:ph idx="1"/>
          </p:nvPr>
        </p:nvSpPr>
        <p:spPr/>
        <p:txBody>
          <a:bodyPr>
            <a:normAutofit/>
          </a:bodyPr>
          <a:lstStyle/>
          <a:p>
            <a:pPr marL="457200" lvl="1" indent="0">
              <a:buNone/>
            </a:pPr>
            <a:r>
              <a:rPr lang="en-US" dirty="0"/>
              <a:t>A person knowingly uses coercion to compel an individual to provide labor or services (except where permissible under state and federal laws).</a:t>
            </a:r>
          </a:p>
          <a:p>
            <a:pPr lvl="1"/>
            <a:r>
              <a:rPr lang="en-US" dirty="0"/>
              <a:t>Coercion:  </a:t>
            </a:r>
          </a:p>
          <a:p>
            <a:pPr lvl="2"/>
            <a:r>
              <a:rPr lang="en-US" dirty="0"/>
              <a:t>The use or threat of force against, abduction of, serious harm to, or physical restraint of an individual</a:t>
            </a:r>
          </a:p>
          <a:p>
            <a:pPr lvl="2"/>
            <a:r>
              <a:rPr lang="en-US" dirty="0"/>
              <a:t>The use of a plan or statement with intent to cause an individual to believe that failure to perform will result in the abduction of, serious harm to, or physical restraint of an individual</a:t>
            </a:r>
          </a:p>
          <a:p>
            <a:pPr lvl="2"/>
            <a:endParaRPr lang="en-US" dirty="0"/>
          </a:p>
          <a:p>
            <a:endParaRPr lang="en-US" dirty="0"/>
          </a:p>
        </p:txBody>
      </p:sp>
    </p:spTree>
    <p:extLst>
      <p:ext uri="{BB962C8B-B14F-4D97-AF65-F5344CB8AC3E}">
        <p14:creationId xmlns:p14="http://schemas.microsoft.com/office/powerpoint/2010/main" val="21234268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3510</TotalTime>
  <Words>3562</Words>
  <Application>Microsoft Office PowerPoint</Application>
  <PresentationFormat>Widescreen</PresentationFormat>
  <Paragraphs>319</Paragraphs>
  <Slides>48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Garamond</vt:lpstr>
      <vt:lpstr>Organic</vt:lpstr>
      <vt:lpstr>Human Trafficking: Defining the Problems/Debunking the Myths</vt:lpstr>
      <vt:lpstr>What is Human Trafficking?</vt:lpstr>
      <vt:lpstr>PowerPoint Presentation</vt:lpstr>
      <vt:lpstr>How People are Trafficked…</vt:lpstr>
      <vt:lpstr>Who is involved in trafficking? </vt:lpstr>
      <vt:lpstr>Smuggling    vs.    Trafficking</vt:lpstr>
      <vt:lpstr>PowerPoint Presentation</vt:lpstr>
      <vt:lpstr>Human Trafficking: What is it?</vt:lpstr>
      <vt:lpstr>Labor Trafficking a.k.a Forced Labor</vt:lpstr>
      <vt:lpstr>Labor Trafficking a.k.a Forced Labor</vt:lpstr>
      <vt:lpstr>Labor Trafficking</vt:lpstr>
      <vt:lpstr>Signs of Labor Camps and Sweatshops</vt:lpstr>
      <vt:lpstr>Sexual Servitude </vt:lpstr>
      <vt:lpstr>Patronizing a Victim of Sexual Servitude</vt:lpstr>
      <vt:lpstr>Aggravating Circumstances</vt:lpstr>
      <vt:lpstr>Sexual Servitude </vt:lpstr>
      <vt:lpstr>Brothels</vt:lpstr>
      <vt:lpstr>Signs of Sexual Servitude</vt:lpstr>
      <vt:lpstr>The Trafficked Person</vt:lpstr>
      <vt:lpstr>The “Invisible” Victim</vt:lpstr>
      <vt:lpstr>Victim Vulnerabilities</vt:lpstr>
      <vt:lpstr>Signs of Trafficking: If the individual…</vt:lpstr>
      <vt:lpstr>Victim Living and Working Conditions</vt:lpstr>
      <vt:lpstr>Personal and Physical indicators</vt:lpstr>
      <vt:lpstr>Victims May Lack…</vt:lpstr>
      <vt:lpstr>Victim Issues</vt:lpstr>
      <vt:lpstr>PowerPoint Presentation</vt:lpstr>
      <vt:lpstr>Myths and Misconceptions</vt:lpstr>
      <vt:lpstr>PowerPoint Presentation</vt:lpstr>
      <vt:lpstr>Questions to Ask…</vt:lpstr>
      <vt:lpstr>Recent Legislation</vt:lpstr>
      <vt:lpstr>Recent Legislation</vt:lpstr>
      <vt:lpstr>Recent Legislation</vt:lpstr>
      <vt:lpstr>HTCC</vt:lpstr>
      <vt:lpstr>HTCC: Subcommittees</vt:lpstr>
      <vt:lpstr>Defendants May Be Victims Too</vt:lpstr>
      <vt:lpstr>Defendants May Be Victims Too:  Common Crimes</vt:lpstr>
      <vt:lpstr>Defendants May Be Victims Too: Other Crimes</vt:lpstr>
      <vt:lpstr>Defendants May Be Victims Too: Evidence</vt:lpstr>
      <vt:lpstr>Defendants May Be Victims Too:  Defenses</vt:lpstr>
      <vt:lpstr>Defendants May Be Victims Too:  Options</vt:lpstr>
      <vt:lpstr>Awareness is occurring</vt:lpstr>
      <vt:lpstr>PowerPoint Presentation</vt:lpstr>
      <vt:lpstr>Gross Findings</vt:lpstr>
      <vt:lpstr>PowerPoint Presentation</vt:lpstr>
      <vt:lpstr>Clues</vt:lpstr>
      <vt:lpstr>PowerPoint Presentation</vt:lpstr>
      <vt:lpstr>Information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Trafficking: What you need to know</dc:title>
  <dc:creator>Ramirez, Jennine M (DOJ)</dc:creator>
  <cp:lastModifiedBy>Schoenbeck, Leland (Courts)</cp:lastModifiedBy>
  <cp:revision>85</cp:revision>
  <dcterms:created xsi:type="dcterms:W3CDTF">2014-04-23T16:08:55Z</dcterms:created>
  <dcterms:modified xsi:type="dcterms:W3CDTF">2022-07-21T19:57:18Z</dcterms:modified>
</cp:coreProperties>
</file>